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12.svg" ContentType="image/svg"/>
  <Override PartName="/ppt/media/image49.svg" ContentType="image/sv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3.png" ContentType="image/png"/>
  <Override PartName="/ppt/media/image35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15.png" ContentType="image/png"/>
  <Override PartName="/ppt/media/image6.png" ContentType="image/png"/>
  <Override PartName="/ppt/media/image38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31.png" ContentType="image/png"/>
  <Override PartName="/ppt/media/image40.svg" ContentType="image/svg"/>
  <Override PartName="/ppt/media/image43.png" ContentType="image/png"/>
  <Override PartName="/ppt/media/image32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8.png" ContentType="image/png"/>
  <Override PartName="/ppt/media/image17.png" ContentType="image/png"/>
  <Override PartName="/ppt/media/image2.png" ContentType="image/png"/>
  <Override PartName="/ppt/media/image34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47.png" ContentType="image/png"/>
  <Override PartName="/ppt/media/image1.png" ContentType="image/png"/>
  <Override PartName="/ppt/media/image3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n-GB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GB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GB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GB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GB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GB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GB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"/>
          <p:cNvSpPr txBox="1"/>
          <p:nvPr/>
        </p:nvSpPr>
        <p:spPr>
          <a:xfrm>
            <a:off x="9457200" y="5220000"/>
            <a:ext cx="1080000" cy="372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fld id="{46C2F31D-F4E7-4699-ACD6-C2A1693553E6}" type="slidenum"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</a:rPr>
              <a:t>&lt;number&gt;</a:t>
            </a:fld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svg"/><Relationship Id="rId7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svg"/><Relationship Id="rId6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svg"/><Relationship Id="rId5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0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12000" y="396000"/>
            <a:ext cx="8856000" cy="188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GB" sz="3800" strike="noStrike" u="none">
                <a:solidFill>
                  <a:srgbClr val="000000"/>
                </a:solidFill>
                <a:uFillTx/>
                <a:latin typeface="Times New Roman"/>
              </a:rPr>
              <a:t>First Principles and Machine Learning Investigations into the Atomic and Mechanical Properties of Cement Hydrates</a:t>
            </a:r>
            <a:endParaRPr b="0" lang="en-GB" sz="3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216000" y="4692600"/>
            <a:ext cx="2772000" cy="63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7832520" y="4643640"/>
            <a:ext cx="1959480" cy="67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"/>
          <p:cNvSpPr txBox="1"/>
          <p:nvPr/>
        </p:nvSpPr>
        <p:spPr>
          <a:xfrm>
            <a:off x="3160440" y="2356560"/>
            <a:ext cx="3753000" cy="372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b="1" lang="en-GB" sz="2000" strike="noStrike" u="sng">
                <a:solidFill>
                  <a:srgbClr val="000000"/>
                </a:solidFill>
                <a:uFillTx/>
                <a:latin typeface="Times New Roman"/>
              </a:rPr>
              <a:t>J. Gabriel Balarezo</a:t>
            </a:r>
            <a:r>
              <a:rPr b="1" lang="en-GB" sz="2000" strike="noStrike" u="none">
                <a:solidFill>
                  <a:srgbClr val="000000"/>
                </a:solidFill>
                <a:uFillTx/>
                <a:latin typeface="Times New Roman"/>
              </a:rPr>
              <a:t>, Henry Pinto</a:t>
            </a:r>
            <a:endParaRPr b="0" lang="en-GB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4752000" y="4638240"/>
            <a:ext cx="2720520" cy="725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" name=""/>
          <p:cNvSpPr txBox="1"/>
          <p:nvPr/>
        </p:nvSpPr>
        <p:spPr>
          <a:xfrm>
            <a:off x="4420800" y="3796560"/>
            <a:ext cx="1253880" cy="3434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 algn="ctr"/>
            <a:r>
              <a:rPr b="0" i="1" lang="en-GB" sz="1800" strike="noStrike" u="none">
                <a:solidFill>
                  <a:srgbClr val="000000"/>
                </a:solidFill>
                <a:uFillTx/>
                <a:latin typeface="Times New Roman"/>
              </a:rPr>
              <a:t>NSBC 2025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3168000" y="2772000"/>
            <a:ext cx="3744360" cy="6800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pPr algn="ctr"/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CompNano Reseach Group, 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/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School of Physical Sciences and Nanotechnology,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/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Yachay Tech University, Ecuador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3889440" y="3475440"/>
            <a:ext cx="233856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b="0" lang="en-GB" sz="1200" strike="noStrike" u="none">
                <a:solidFill>
                  <a:srgbClr val="000000"/>
                </a:solidFill>
                <a:uFillTx/>
                <a:latin typeface="Times New Roman"/>
              </a:rPr>
              <a:t>juan.balarezo@yachaytech.edu.ec</a:t>
            </a:r>
            <a:r>
              <a:rPr b="0" lang="en-GB" sz="1200" strike="noStrike" u="none">
                <a:solidFill>
                  <a:srgbClr val="000000"/>
                </a:solidFill>
                <a:uFillTx/>
                <a:latin typeface="Arial"/>
              </a:rPr>
              <a:t> </a:t>
            </a:r>
            <a:endParaRPr b="0" lang="en-GB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3889440" y="4195800"/>
            <a:ext cx="2338560" cy="26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spcBef>
                <a:spcPts val="1191"/>
              </a:spcBef>
              <a:spcAft>
                <a:spcPts val="992"/>
              </a:spcAft>
            </a:pPr>
            <a:r>
              <a:rPr b="0" i="1" lang="en-GB" sz="1200" strike="noStrike" u="none">
                <a:solidFill>
                  <a:srgbClr val="000000"/>
                </a:solidFill>
                <a:uFillTx/>
                <a:latin typeface="Times New Roman"/>
              </a:rPr>
              <a:t>May 10, 2025</a:t>
            </a:r>
            <a:r>
              <a:rPr b="0" lang="en-GB" sz="1200" strike="noStrike" u="none">
                <a:solidFill>
                  <a:srgbClr val="000000"/>
                </a:solidFill>
                <a:uFillTx/>
                <a:latin typeface="Arial"/>
              </a:rPr>
              <a:t> </a:t>
            </a:r>
            <a:endParaRPr b="0" lang="en-GB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3344760" y="4499640"/>
            <a:ext cx="1018080" cy="1145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9156960" y="216000"/>
            <a:ext cx="743400" cy="72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8" name=""/>
          <p:cNvSpPr txBox="1"/>
          <p:nvPr/>
        </p:nvSpPr>
        <p:spPr>
          <a:xfrm>
            <a:off x="329040" y="436680"/>
            <a:ext cx="650520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600" strike="noStrike" u="none">
                <a:solidFill>
                  <a:srgbClr val="000000"/>
                </a:solidFill>
                <a:uFillTx/>
                <a:latin typeface="Times New Roman"/>
              </a:rPr>
              <a:t>Partial Density of States and Total Density of States (PDOS/DOS)</a:t>
            </a:r>
            <a:endParaRPr b="0" lang="en-GB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"/>
          <p:cNvSpPr txBox="1"/>
          <p:nvPr/>
        </p:nvSpPr>
        <p:spPr>
          <a:xfrm>
            <a:off x="423720" y="804240"/>
            <a:ext cx="8559720" cy="98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</a:rPr>
              <a:t>Total and projected DOS calculated to examine the electronic structure of C–S–H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VASP calculations performed using the PBE functional with rVV10 dispersion correction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Projected states onto atomic species (e.g., Ca, Si, O, H) to determine their contributions near the Fermi level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3108600" y="1899720"/>
            <a:ext cx="3862800" cy="2590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1" name=""/>
          <p:cNvSpPr txBox="1"/>
          <p:nvPr/>
        </p:nvSpPr>
        <p:spPr>
          <a:xfrm>
            <a:off x="3369960" y="4517280"/>
            <a:ext cx="3603600" cy="51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GB" sz="1000" strike="noStrike" u="none">
                <a:solidFill>
                  <a:srgbClr val="000000"/>
                </a:solidFill>
                <a:uFillTx/>
                <a:latin typeface="Times New Roman"/>
              </a:rPr>
              <a:t>Figure 2. </a:t>
            </a:r>
            <a:r>
              <a:rPr b="0" lang="en-GB" sz="1000" strike="noStrike" u="none">
                <a:solidFill>
                  <a:srgbClr val="000000"/>
                </a:solidFill>
                <a:uFillTx/>
                <a:latin typeface="Times New Roman"/>
              </a:rPr>
              <a:t>DOS of C-S-H computed after relaxation with the PBESol + rVV10 functional. </a:t>
            </a:r>
            <a:endParaRPr b="0" lang="en-GB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4" dur="indefinite" restart="never" nodeType="tmRoot">
          <p:childTnLst>
            <p:seq>
              <p:cTn id="345" dur="indefinite" nodeType="mainSeq">
                <p:childTnLst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0" dur="10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5" dur="1000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0" dur="1000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5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6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7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0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71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2877120" y="2469240"/>
            <a:ext cx="4326120" cy="73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en-GB" sz="2600" strike="noStrike" u="none">
                <a:solidFill>
                  <a:srgbClr val="000000"/>
                </a:solidFill>
                <a:uFillTx/>
                <a:latin typeface="Times New Roman"/>
              </a:rPr>
              <a:t>MLFF training and prediction</a:t>
            </a:r>
            <a:endParaRPr b="0" lang="en-GB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9156960" y="216000"/>
            <a:ext cx="743400" cy="72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9156960" y="216000"/>
            <a:ext cx="743400" cy="72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27680" y="252000"/>
            <a:ext cx="8856000" cy="61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en-GB" sz="2600" strike="noStrike" u="none">
                <a:solidFill>
                  <a:srgbClr val="000000"/>
                </a:solidFill>
                <a:uFillTx/>
                <a:latin typeface="Times New Roman"/>
              </a:rPr>
              <a:t>MLFF training and prediction</a:t>
            </a:r>
            <a:endParaRPr b="0" lang="en-GB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"/>
          <p:cNvSpPr txBox="1"/>
          <p:nvPr/>
        </p:nvSpPr>
        <p:spPr>
          <a:xfrm>
            <a:off x="329040" y="796680"/>
            <a:ext cx="573516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600" strike="noStrike" u="none">
                <a:solidFill>
                  <a:srgbClr val="000000"/>
                </a:solidFill>
                <a:uFillTx/>
                <a:latin typeface="Times New Roman"/>
              </a:rPr>
              <a:t>MD at 400 K and on-the-fly MLFF training </a:t>
            </a:r>
            <a:endParaRPr b="0" lang="en-GB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342440" y="1338480"/>
            <a:ext cx="3349800" cy="206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8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1449360" y="3403800"/>
            <a:ext cx="3225240" cy="2120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9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5370840" y="1352160"/>
            <a:ext cx="3245400" cy="2048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0" name=""/>
          <p:cNvSpPr txBox="1"/>
          <p:nvPr/>
        </p:nvSpPr>
        <p:spPr>
          <a:xfrm>
            <a:off x="5194440" y="3463200"/>
            <a:ext cx="3949560" cy="1971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</a:rPr>
              <a:t>Total energy reaches a steady state as the training process progresses, showing good model stability and prediction consistency.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Volume variations reach 2% of the original volume.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Bayesian error reaches values ~0.07-0.12 eV/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exMaths Symbols"/>
                <a:ea typeface="TexMaths Symbols"/>
              </a:rPr>
              <a:t>Å 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,  indicating moderate incertainty and showing some peaks corresponding to training phases.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3" dur="indefinite" restart="never" nodeType="tmRoot">
          <p:childTnLst>
            <p:seq>
              <p:cTn id="374" dur="indefinite" nodeType="mainSeq">
                <p:childTnLst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3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8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6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8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8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0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1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9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0" dur="10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5" dur="10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0" dur="10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9156960" y="216000"/>
            <a:ext cx="743400" cy="72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2" name=""/>
          <p:cNvSpPr txBox="1"/>
          <p:nvPr/>
        </p:nvSpPr>
        <p:spPr>
          <a:xfrm>
            <a:off x="329040" y="436680"/>
            <a:ext cx="650520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600" strike="noStrike" u="none">
                <a:solidFill>
                  <a:srgbClr val="000000"/>
                </a:solidFill>
                <a:uFillTx/>
                <a:latin typeface="Times New Roman"/>
              </a:rPr>
              <a:t>ML refinement (error analysis)</a:t>
            </a:r>
            <a:endParaRPr b="0" lang="en-GB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571320" y="2275200"/>
            <a:ext cx="2940840" cy="1829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3618360" y="2281680"/>
            <a:ext cx="2816640" cy="182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5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6578640" y="2281680"/>
            <a:ext cx="2738160" cy="1805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6" name=""/>
          <p:cNvSpPr txBox="1"/>
          <p:nvPr/>
        </p:nvSpPr>
        <p:spPr>
          <a:xfrm>
            <a:off x="424080" y="804600"/>
            <a:ext cx="8559720" cy="98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</a:rPr>
              <a:t>MD at 400 K this time using the MLFF solely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</a:rPr>
              <a:t>We choose 50 structures out of the 50000 structures, uniformly; relax the structures using DFT and MLFF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</a:rPr>
              <a:t>Find optimal hyperparameters (RCUT1 &amp; RCUT2) and refit our MLFF model.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1" dur="indefinite" restart="never" nodeType="tmRoot">
          <p:childTnLst>
            <p:seq>
              <p:cTn id="412" dur="indefinite" nodeType="mainSeq">
                <p:childTnLst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7" dur="10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2" dur="10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7" dur="10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8" fill="hold">
                      <p:stCondLst>
                        <p:cond delay="indefinite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5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8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9156960" y="216000"/>
            <a:ext cx="743400" cy="72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571320" y="1339200"/>
            <a:ext cx="2940840" cy="1829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3618360" y="1273680"/>
            <a:ext cx="2816640" cy="182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0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6578640" y="1309680"/>
            <a:ext cx="2738160" cy="1805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1" name="" descr=""/>
          <p:cNvPicPr/>
          <p:nvPr/>
        </p:nvPicPr>
        <p:blipFill>
          <a:blip r:embed="rId5">
            <a:alphaModFix amt="50000"/>
          </a:blip>
          <a:stretch/>
        </p:blipFill>
        <p:spPr>
          <a:xfrm>
            <a:off x="635040" y="3614400"/>
            <a:ext cx="2877120" cy="1818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6">
            <a:alphaModFix amt="50000"/>
          </a:blip>
          <a:stretch/>
        </p:blipFill>
        <p:spPr>
          <a:xfrm>
            <a:off x="3668400" y="3602520"/>
            <a:ext cx="2757240" cy="1828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7">
            <a:alphaModFix amt="50000"/>
          </a:blip>
          <a:stretch/>
        </p:blipFill>
        <p:spPr>
          <a:xfrm>
            <a:off x="6576480" y="3620880"/>
            <a:ext cx="2731680" cy="1800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4" name=""/>
          <p:cNvSpPr txBox="1"/>
          <p:nvPr/>
        </p:nvSpPr>
        <p:spPr>
          <a:xfrm>
            <a:off x="329400" y="437040"/>
            <a:ext cx="573516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600" strike="noStrike" u="none">
                <a:solidFill>
                  <a:srgbClr val="000000"/>
                </a:solidFill>
                <a:uFillTx/>
                <a:latin typeface="Times New Roman"/>
              </a:rPr>
              <a:t>Optimal hyperparameters  (RCUT1 &amp; RCUT2)</a:t>
            </a:r>
            <a:endParaRPr b="0" lang="en-GB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5" name=""/>
          <p:cNvSpPr txBox="1"/>
          <p:nvPr/>
        </p:nvSpPr>
        <p:spPr>
          <a:xfrm>
            <a:off x="650160" y="760320"/>
            <a:ext cx="8666640" cy="4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RCUT1: 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Radial cutoff (Å) for pairwise interactions in MLFF descriptors, setting the maximum distance for radial terms.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6" name=""/>
          <p:cNvSpPr txBox="1"/>
          <p:nvPr/>
        </p:nvSpPr>
        <p:spPr>
          <a:xfrm>
            <a:off x="650160" y="3244320"/>
            <a:ext cx="867636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RCUT2: 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Radial cutoff (Å) for three-body angular interactions, defining the range for triplets in angular descriptors.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7" name=""/>
          <p:cNvSpPr/>
          <p:nvPr/>
        </p:nvSpPr>
        <p:spPr>
          <a:xfrm>
            <a:off x="7767000" y="2540160"/>
            <a:ext cx="196200" cy="194760"/>
          </a:xfrm>
          <a:prstGeom prst="ellipse">
            <a:avLst/>
          </a:prstGeom>
          <a:noFill/>
          <a:ln w="36000">
            <a:solidFill>
              <a:srgbClr val="50938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4851000" y="1892160"/>
            <a:ext cx="196200" cy="194760"/>
          </a:xfrm>
          <a:prstGeom prst="ellipse">
            <a:avLst/>
          </a:prstGeom>
          <a:noFill/>
          <a:ln w="36000">
            <a:solidFill>
              <a:srgbClr val="50938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1971000" y="2000160"/>
            <a:ext cx="196200" cy="194760"/>
          </a:xfrm>
          <a:prstGeom prst="ellipse">
            <a:avLst/>
          </a:prstGeom>
          <a:noFill/>
          <a:ln w="36000">
            <a:solidFill>
              <a:srgbClr val="50938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"/>
          <p:cNvSpPr/>
          <p:nvPr/>
        </p:nvSpPr>
        <p:spPr>
          <a:xfrm>
            <a:off x="4311000" y="4592160"/>
            <a:ext cx="196200" cy="194760"/>
          </a:xfrm>
          <a:prstGeom prst="ellipse">
            <a:avLst/>
          </a:prstGeom>
          <a:noFill/>
          <a:ln w="36000">
            <a:solidFill>
              <a:srgbClr val="50938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7479000" y="4628160"/>
            <a:ext cx="196200" cy="194760"/>
          </a:xfrm>
          <a:prstGeom prst="ellipse">
            <a:avLst/>
          </a:prstGeom>
          <a:noFill/>
          <a:ln w="36000">
            <a:solidFill>
              <a:srgbClr val="50938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2" name=""/>
          <p:cNvSpPr/>
          <p:nvPr/>
        </p:nvSpPr>
        <p:spPr>
          <a:xfrm>
            <a:off x="1395000" y="4484160"/>
            <a:ext cx="196200" cy="194760"/>
          </a:xfrm>
          <a:prstGeom prst="ellipse">
            <a:avLst/>
          </a:prstGeom>
          <a:noFill/>
          <a:ln w="36000">
            <a:solidFill>
              <a:srgbClr val="50938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9" dur="indefinite" restart="never" nodeType="tmRoot">
          <p:childTnLst>
            <p:seq>
              <p:cTn id="440" dur="indefinite" nodeType="mainSeq">
                <p:childTnLst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5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4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7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8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0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51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5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56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7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1" fill="hold">
                      <p:stCondLst>
                        <p:cond delay="indefinite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5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6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7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8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0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71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2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3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5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76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8" fill="hold">
                      <p:stCondLst>
                        <p:cond delay="indefinite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83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5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8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9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0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93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8" fill="hold">
                      <p:stCondLst>
                        <p:cond delay="indefinite"/>
                      </p:stCondLst>
                      <p:childTnLst>
                        <p:par>
                          <p:cTn id="499" fill="hold">
                            <p:stCondLst>
                              <p:cond delay="0"/>
                            </p:stCondLst>
                            <p:childTnLst>
                              <p:par>
                                <p:cTn id="500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0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5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0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0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3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4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9156960" y="216000"/>
            <a:ext cx="743400" cy="72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4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571320" y="1555200"/>
            <a:ext cx="2940840" cy="1829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5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3618360" y="1561680"/>
            <a:ext cx="2816640" cy="1825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6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6578640" y="1561680"/>
            <a:ext cx="2738160" cy="1805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7" name=""/>
          <p:cNvSpPr txBox="1"/>
          <p:nvPr/>
        </p:nvSpPr>
        <p:spPr>
          <a:xfrm>
            <a:off x="329400" y="437040"/>
            <a:ext cx="573516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600" strike="noStrike" u="none">
                <a:solidFill>
                  <a:srgbClr val="000000"/>
                </a:solidFill>
                <a:uFillTx/>
                <a:latin typeface="Times New Roman"/>
              </a:rPr>
              <a:t>Refitted MLFF model</a:t>
            </a:r>
            <a:endParaRPr b="0" lang="en-GB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"/>
          <p:cNvSpPr txBox="1"/>
          <p:nvPr/>
        </p:nvSpPr>
        <p:spPr>
          <a:xfrm>
            <a:off x="424440" y="804960"/>
            <a:ext cx="8559720" cy="63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</a:rPr>
              <a:t>Run a refit process setting the optimal parameters (RCUT1=17 &amp; RCUT2=3)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</a:rPr>
              <a:t>Recompute energies, forces and stresses.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9" name=""/>
          <p:cNvSpPr txBox="1"/>
          <p:nvPr/>
        </p:nvSpPr>
        <p:spPr>
          <a:xfrm>
            <a:off x="329760" y="3533400"/>
            <a:ext cx="573516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600" strike="noStrike" u="none">
                <a:solidFill>
                  <a:srgbClr val="000000"/>
                </a:solidFill>
                <a:uFillTx/>
                <a:latin typeface="Times New Roman"/>
              </a:rPr>
              <a:t>EOS and Simulated Annealing </a:t>
            </a:r>
            <a:endParaRPr b="0" lang="en-GB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0" name=""/>
          <p:cNvSpPr txBox="1"/>
          <p:nvPr/>
        </p:nvSpPr>
        <p:spPr>
          <a:xfrm>
            <a:off x="424800" y="3829320"/>
            <a:ext cx="8559720" cy="102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</a:rPr>
              <a:t>1% volume variation leftwards and rightwards, achieving 16 points in total, then find the optimal structure using our MLFF model.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</a:rPr>
              <a:t>Perform simulated annealing to cool the C-S-H structure from 400 K to 0 K, and compute EOS as described above.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1" name="" descr="28§display§\[&#10;E(V) = E_0 + \frac{9V_0B_0}{16} \left\{ \left[ \left( \frac{V_0}{V} \right)^{2/3} - 1 \right]^3 B'_0 + \left[ \left( \frac{V_0}{V} \right)^{2/3} - 1 \right]^2 \left[6 - 4 \left( \frac{V_0}{V} \right)^{2/3} \right] \right\}&#10;\]§svg§600§TRUE§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  <a:alphaModFix amt="50000"/>
          </a:blip>
          <a:stretch/>
        </p:blipFill>
        <p:spPr>
          <a:xfrm>
            <a:off x="888480" y="4893120"/>
            <a:ext cx="6003360" cy="601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2" name=""/>
          <p:cNvSpPr txBox="1"/>
          <p:nvPr/>
        </p:nvSpPr>
        <p:spPr>
          <a:xfrm>
            <a:off x="6972120" y="4902120"/>
            <a:ext cx="2739960" cy="4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</a:rPr>
              <a:t>Third-order Birch-Murnaghan equation of state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"/>
          <p:cNvSpPr txBox="1"/>
          <p:nvPr/>
        </p:nvSpPr>
        <p:spPr>
          <a:xfrm>
            <a:off x="7334280" y="5385600"/>
            <a:ext cx="2039760" cy="4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(Katsura, </a:t>
            </a:r>
            <a:r>
              <a:rPr b="0" i="1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et al.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, 2019)</a:t>
            </a:r>
            <a:endParaRPr b="0" lang="en-GB" sz="1400" strike="noStrike" u="none">
              <a:solidFill>
                <a:srgbClr val="666666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5" dur="indefinite" restart="never" nodeType="tmRoot">
          <p:childTnLst>
            <p:seq>
              <p:cTn id="516" dur="indefinite" nodeType="mainSeq">
                <p:childTnLst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1" dur="10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2" fill="hold">
                      <p:stCondLst>
                        <p:cond delay="indefinite"/>
                      </p:stCondLst>
                      <p:childTnLst>
                        <p:par>
                          <p:cTn id="523" fill="hold">
                            <p:stCondLst>
                              <p:cond delay="0"/>
                            </p:stCondLst>
                            <p:childTnLst>
                              <p:par>
                                <p:cTn id="52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6" dur="1000"/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1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32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4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3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9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1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42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2" dur="10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7" dur="10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63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7" dur="10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68" dur="100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9" dur="100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32000" y="252000"/>
            <a:ext cx="8856000" cy="61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en-GB" sz="2600" strike="noStrike" u="sng">
                <a:solidFill>
                  <a:srgbClr val="000000"/>
                </a:solidFill>
                <a:uFillTx/>
                <a:latin typeface="Times New Roman"/>
              </a:rPr>
              <a:t>Results</a:t>
            </a:r>
            <a:endParaRPr b="0" lang="en-GB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9156960" y="216000"/>
            <a:ext cx="743400" cy="72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6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426960" y="1112040"/>
            <a:ext cx="4386960" cy="2833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7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5077080" y="748800"/>
            <a:ext cx="2098440" cy="2282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7325280" y="748800"/>
            <a:ext cx="2098800" cy="2282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5">
            <a:alphaModFix amt="50000"/>
          </a:blip>
          <a:stretch/>
        </p:blipFill>
        <p:spPr>
          <a:xfrm>
            <a:off x="5088960" y="3156840"/>
            <a:ext cx="2086560" cy="2269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6">
            <a:alphaModFix amt="50000"/>
          </a:blip>
          <a:stretch/>
        </p:blipFill>
        <p:spPr>
          <a:xfrm>
            <a:off x="7325640" y="3171960"/>
            <a:ext cx="2063880" cy="2244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1" name=""/>
          <p:cNvSpPr txBox="1"/>
          <p:nvPr/>
        </p:nvSpPr>
        <p:spPr>
          <a:xfrm>
            <a:off x="329400" y="797040"/>
            <a:ext cx="573516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600" strike="noStrike" u="none">
                <a:solidFill>
                  <a:srgbClr val="000000"/>
                </a:solidFill>
                <a:uFillTx/>
                <a:latin typeface="Times New Roman"/>
              </a:rPr>
              <a:t>DOS &amp; PDOS</a:t>
            </a:r>
            <a:endParaRPr b="0" lang="en-GB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2" name=""/>
          <p:cNvSpPr txBox="1"/>
          <p:nvPr/>
        </p:nvSpPr>
        <p:spPr>
          <a:xfrm>
            <a:off x="432000" y="4019040"/>
            <a:ext cx="4393800" cy="161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</a:rPr>
              <a:t>CSH is an insulator (band gap ~3.1 eV), with localized O 2p states in the valence band, confirming strong ionic and hydrogen bonding. 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Si-O (covalent), Ca-O (ionic), and O-H (hydrogen bonding) interactions dominate, validated by Si 3p, Ca 3d, and H 1s contributions. 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0" dur="indefinite" restart="never" nodeType="tmRoot">
          <p:childTnLst>
            <p:seq>
              <p:cTn id="571" dur="indefinite" nodeType="mainSeq">
                <p:childTnLst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6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7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3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84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6" fill="hold">
                      <p:stCondLst>
                        <p:cond delay="indefinite"/>
                      </p:stCondLst>
                      <p:childTnLst>
                        <p:par>
                          <p:cTn id="587" fill="hold">
                            <p:stCondLst>
                              <p:cond delay="0"/>
                            </p:stCondLst>
                            <p:childTnLst>
                              <p:par>
                                <p:cTn id="588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9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2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9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4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05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6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1" dur="10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6" dur="10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9156960" y="216000"/>
            <a:ext cx="743400" cy="72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4" name=""/>
          <p:cNvSpPr txBox="1"/>
          <p:nvPr/>
        </p:nvSpPr>
        <p:spPr>
          <a:xfrm>
            <a:off x="329400" y="437040"/>
            <a:ext cx="649692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600" strike="noStrike" u="none">
                <a:solidFill>
                  <a:srgbClr val="000000"/>
                </a:solidFill>
                <a:uFillTx/>
                <a:latin typeface="Times New Roman"/>
              </a:rPr>
              <a:t>EOS: Bulk modulus, derivative of the bulk modulus &amp; optimal volume</a:t>
            </a:r>
            <a:endParaRPr b="0" lang="en-GB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657000" y="1180080"/>
            <a:ext cx="4052520" cy="2426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5014440" y="1191240"/>
            <a:ext cx="3977640" cy="2416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7" name=""/>
          <p:cNvSpPr txBox="1"/>
          <p:nvPr/>
        </p:nvSpPr>
        <p:spPr>
          <a:xfrm>
            <a:off x="2165760" y="797400"/>
            <a:ext cx="169416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600" strike="noStrike" u="none">
                <a:solidFill>
                  <a:srgbClr val="000000"/>
                </a:solidFill>
                <a:uFillTx/>
                <a:latin typeface="Times New Roman"/>
              </a:rPr>
              <a:t>Refitted MLFF</a:t>
            </a:r>
            <a:endParaRPr b="0" lang="en-GB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8" name=""/>
          <p:cNvSpPr txBox="1"/>
          <p:nvPr/>
        </p:nvSpPr>
        <p:spPr>
          <a:xfrm>
            <a:off x="5513760" y="797760"/>
            <a:ext cx="3662640" cy="316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600" strike="noStrike" u="none">
                <a:solidFill>
                  <a:srgbClr val="000000"/>
                </a:solidFill>
                <a:uFillTx/>
                <a:latin typeface="Times New Roman"/>
              </a:rPr>
              <a:t>Original MLFF &amp; Simulated annealing</a:t>
            </a:r>
            <a:endParaRPr b="0" lang="en-GB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9" name="" descr="20§display§\[&#10;\begin{array}{|l|l|l|l|}&#10;\hline&#10;\textbf{Parameter} &amp; \textbf{Rifitted MLFF} &amp; \textbf{Simulated Annealing} &amp; \textbf{Literature} \\&#10;\hline&#10;\text{Volume ($V$)} &amp; 7312.85\ \text{\AA}^3 &amp; 7356.38\ \text{\AA}^3 &amp; \text{N/A} \\&#10;\text{Energy ($E$)} &amp; -4897.9\ \text{eV} &amp; -4909.54\ \text{eV} &amp; \text{N/A} \\&#10;\text{Bulk Modulus ($B_0$)} &amp; 51.0563\ \text{GPa} &amp; 55.3869\ \text{GPa} &amp; 47 \pm 3\ \text{GPa} \\&#10;\text{Bulk Modulus Derivative ($B_0'$)} &amp; 8.52598 &amp; 7.48163 &amp; 4 \\&#10;\hline&#10;\end{array}&#10;\]&#10;§svg§600§TRUE§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  <a:alphaModFix amt="50000"/>
          </a:blip>
          <a:stretch/>
        </p:blipFill>
        <p:spPr>
          <a:xfrm>
            <a:off x="1909440" y="3726360"/>
            <a:ext cx="6308280" cy="991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7" dur="indefinite" restart="never" nodeType="tmRoot">
          <p:childTnLst>
            <p:seq>
              <p:cTn id="618" dur="indefinite" nodeType="mainSeq">
                <p:childTnLst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3" fill="hold">
                      <p:stCondLst>
                        <p:cond delay="indefinite"/>
                      </p:stCondLst>
                      <p:childTnLst>
                        <p:par>
                          <p:cTn id="624" fill="hold">
                            <p:stCondLst>
                              <p:cond delay="0"/>
                            </p:stCondLst>
                            <p:childTnLst>
                              <p:par>
                                <p:cTn id="6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8" fill="hold">
                      <p:stCondLst>
                        <p:cond delay="indefinite"/>
                      </p:stCondLst>
                      <p:childTnLst>
                        <p:par>
                          <p:cTn id="629" fill="hold">
                            <p:stCondLst>
                              <p:cond delay="0"/>
                            </p:stCondLst>
                            <p:childTnLst>
                              <p:par>
                                <p:cTn id="6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2" fill="hold">
                      <p:stCondLst>
                        <p:cond delay="indefinite"/>
                      </p:stCondLst>
                      <p:childTnLst>
                        <p:par>
                          <p:cTn id="633" fill="hold">
                            <p:stCondLst>
                              <p:cond delay="0"/>
                            </p:stCondLst>
                            <p:childTnLst>
                              <p:par>
                                <p:cTn id="634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6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37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3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44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5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32000" y="252000"/>
            <a:ext cx="8856000" cy="61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en-GB" sz="2600" strike="noStrike" u="sng">
                <a:solidFill>
                  <a:srgbClr val="000000"/>
                </a:solidFill>
                <a:uFillTx/>
                <a:latin typeface="Times New Roman"/>
              </a:rPr>
              <a:t>Conclusions and outlook</a:t>
            </a:r>
            <a:endParaRPr b="0" lang="en-GB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9156960" y="216000"/>
            <a:ext cx="743400" cy="72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2" name=""/>
          <p:cNvSpPr txBox="1"/>
          <p:nvPr/>
        </p:nvSpPr>
        <p:spPr>
          <a:xfrm>
            <a:off x="377280" y="906120"/>
            <a:ext cx="7212600" cy="375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CSH’s Electronic Structure Informs Bonding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  <a:ea typeface="Source Han Sans SC"/>
            </a:endParaRPr>
          </a:p>
          <a:p>
            <a:pPr lvl="1" marL="432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DOS/PDOS reveals a ~3.1 eV band gap and dominant O 2p states, confirming CSH’s insulating nature and strong Si-O, Ca-O, and O-H bonding, providing a solid DFT foundation for MLFF training.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  <a:ea typeface="Source Han Sans SC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MLFF Achieves Promising Accuracy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  <a:ea typeface="Source Han Sans SC"/>
            </a:endParaRPr>
          </a:p>
          <a:p>
            <a:pPr lvl="1" marL="432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On-the-fly MLFF training over 50,000 MD steps, followed by error analysis of 50 structures, yields RMSE values of ~1–3 meV/atom (energies), ~0.13–0.20 eV/Å (forces), and ~0.2–2 kbar (stresses), improved further by refitting.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  <a:ea typeface="Source Han Sans SC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MLFF EOS Predicts Mechanical Properties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  <a:ea typeface="Source Han Sans SC"/>
            </a:endParaRPr>
          </a:p>
          <a:p>
            <a:pPr lvl="1" marL="432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Simulated annealing and EOS calculations using MLFF estimate CSH’s bulk modulus at ~51-55 GPa and optimal volume at ~7312–7356 Å³, demonstrating MLFF’s efficiency for large-scale cement simulations. 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  <a:ea typeface="Source Han Sans SC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DFT Validation Underway for Accuracy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  <a:ea typeface="Source Han Sans SC"/>
            </a:endParaRPr>
          </a:p>
          <a:p>
            <a:pPr lvl="1" marL="432000" indent="-216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Ongoing DFT relaxations of 12 volumes will validate MLFF predictions, ensuring reliability of CSH’s mechanical properties and highlighting MLFF’s potential for sustainable cement research.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  <a:ea typeface="Source Han Sans SC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</a:pP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32000" y="252000"/>
            <a:ext cx="8856000" cy="61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en-GB" sz="2600" strike="noStrike" u="sng">
                <a:solidFill>
                  <a:srgbClr val="000000"/>
                </a:solidFill>
                <a:uFillTx/>
                <a:latin typeface="Times New Roman"/>
              </a:rPr>
              <a:t>References</a:t>
            </a:r>
            <a:endParaRPr b="0" lang="en-GB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9156960" y="216000"/>
            <a:ext cx="743400" cy="72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5" name=""/>
          <p:cNvSpPr txBox="1"/>
          <p:nvPr/>
        </p:nvSpPr>
        <p:spPr>
          <a:xfrm>
            <a:off x="459360" y="828000"/>
            <a:ext cx="8697600" cy="484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[1]  Li, Z.; Yoon, J.; Zhang, R.; Rajabipour, F.; Srubar III, W. V.; Dabo, I.; 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Radlińska, A. Machine Learning in Concrete        Science: Applications, 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Challenges, and Best Practices. </a:t>
            </a:r>
            <a:r>
              <a:rPr b="0" i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npj Computational Materials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 </a:t>
            </a:r>
            <a:r>
              <a:rPr b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2022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, </a:t>
            </a:r>
            <a:r>
              <a:rPr b="0" i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8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, 127.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  <a:ea typeface="Source Han Sans SC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[2] Monteiro, P. J. M.; Miller, S. A.; Horvath, A. Towards Sustainable 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Concrete. </a:t>
            </a:r>
            <a:r>
              <a:rPr b="0" i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Nature Materials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 </a:t>
            </a:r>
            <a:r>
              <a:rPr b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2017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, </a:t>
            </a:r>
            <a:r>
              <a:rPr b="0" i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16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, 698–699.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[3] Biernacki, J. J.; Bullard, J. W.; Sant, G.; Brown, K.; Glasser, F. P.; Jones, 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S.; Ley, T.; Livingston, R.; Nicoleau, L.;          Olek, J.; Sanchez, F.; 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Shahsavari, R.; Stutzman, P. E.; Sobolev, K.; Prater, T. Cements in the 21st 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Century:                      Challenges, Perspectives, and Op- portunities. </a:t>
            </a:r>
            <a:r>
              <a:rPr b="0" i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Journal of the American Ceramic Society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 </a:t>
            </a:r>
            <a:r>
              <a:rPr b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2017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, </a:t>
            </a:r>
            <a:r>
              <a:rPr b="0" i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100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, 2746–2773.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[3]  Pellenq, R. J.-M.; Kushima, A.; Shahsavari, R.; Van Vliet, K. J.; 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Buehler, M. J.; Yip, S.; Ulm, F.-J. A Realistic  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	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	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       Molecular 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Model of Cement Hydrates. </a:t>
            </a:r>
            <a:r>
              <a:rPr b="0" i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Proceedings of the National Academy of </a:t>
            </a:r>
            <a:r>
              <a:rPr b="0" i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Sciences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 </a:t>
            </a:r>
            <a:r>
              <a:rPr b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2009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, </a:t>
            </a:r>
            <a:r>
              <a:rPr b="0" i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106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, 16102–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	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       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       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16107.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[4] Papatzani, S.; Paine, K.; Calabria-Holley, J. A Comprehensive Review of 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the Models on the Nanostructure of                 Calcium Silicate Hydrates. </a:t>
            </a:r>
            <a:r>
              <a:rPr b="0" i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Construction and Building Materials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 </a:t>
            </a:r>
            <a:r>
              <a:rPr b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2015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, </a:t>
            </a:r>
            <a:r>
              <a:rPr b="0" i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74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, 219–234.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[5] Qomi, M. J. A.; Bauchy, M.; Pellenq, R. J.-M. In </a:t>
            </a:r>
            <a:r>
              <a:rPr b="0" i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Handbook of Materials </a:t>
            </a:r>
            <a:r>
              <a:rPr b="0" i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Modeling: Applications: Current and                Emerging Materials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; 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Andreoni, W., Yip, S., Eds.; Springer International Publishing: Cham, 2020; 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pp 1761–1792.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[6] Katsura, T.; Tange, Y. A Simple Derivation of the Birch–Murnaghan 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Equations of State (EOSs) and Comparison             with EOSs Derived from 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Other Definitions of Finite Strain. </a:t>
            </a:r>
            <a:r>
              <a:rPr b="0" i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Minerals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 </a:t>
            </a:r>
            <a:r>
              <a:rPr b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2019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, </a:t>
            </a:r>
            <a:r>
              <a:rPr b="0" i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9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, 745.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[7] Oh, J. E.; Clark, S. M.; Wenk, H.-R.; Monteiro, P. J. M. Experimental 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Determination of Bulk Modulus of 14 Å               Tobermorite Using High 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Pressure Synchrotron X-ray Diffraction. </a:t>
            </a:r>
            <a:r>
              <a:rPr b="0" i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Cement and Concrete Research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 </a:t>
            </a:r>
            <a:r>
              <a:rPr b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2012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, </a:t>
            </a:r>
            <a:r>
              <a:rPr b="0" i="1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42,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 397–           403.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32000" y="252000"/>
            <a:ext cx="8856000" cy="61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en-GB" sz="2600" strike="noStrike" u="sng">
                <a:solidFill>
                  <a:srgbClr val="000000"/>
                </a:solidFill>
                <a:uFillTx/>
                <a:latin typeface="Times New Roman"/>
              </a:rPr>
              <a:t>Concrete research</a:t>
            </a:r>
            <a:endParaRPr b="0" lang="en-GB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9156960" y="216000"/>
            <a:ext cx="743400" cy="7200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1" name=""/>
          <p:cNvGrpSpPr/>
          <p:nvPr/>
        </p:nvGrpSpPr>
        <p:grpSpPr>
          <a:xfrm>
            <a:off x="7489800" y="2639160"/>
            <a:ext cx="1094760" cy="961560"/>
            <a:chOff x="7489800" y="2639160"/>
            <a:chExt cx="1094760" cy="961560"/>
          </a:xfrm>
        </p:grpSpPr>
        <p:sp>
          <p:nvSpPr>
            <p:cNvPr id="22" name=""/>
            <p:cNvSpPr/>
            <p:nvPr/>
          </p:nvSpPr>
          <p:spPr>
            <a:xfrm>
              <a:off x="7567200" y="2639160"/>
              <a:ext cx="961560" cy="961560"/>
            </a:xfrm>
            <a:prstGeom prst="ellipse">
              <a:avLst/>
            </a:prstGeom>
            <a:solidFill>
              <a:srgbClr val="dedce6"/>
            </a:solidFill>
            <a:ln w="0">
              <a:solidFill>
                <a:srgbClr val="dedce6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endParaRPr b="0" lang="en-GB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3" name=""/>
            <p:cNvSpPr txBox="1"/>
            <p:nvPr/>
          </p:nvSpPr>
          <p:spPr>
            <a:xfrm>
              <a:off x="7489800" y="2963520"/>
              <a:ext cx="1094760" cy="39996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rIns="90000" tIns="45000" bIns="45000" anchor="t" anchorCtr="1">
              <a:noAutofit/>
            </a:bodyPr>
            <a:p>
              <a:pPr algn="ctr"/>
              <a:r>
                <a:rPr b="0" lang="en-GB" sz="1400" strike="noStrike" u="none">
                  <a:solidFill>
                    <a:srgbClr val="000000"/>
                  </a:solidFill>
                  <a:uFillTx/>
                  <a:latin typeface="Times New Roman"/>
                  <a:ea typeface="Times New Roman"/>
                </a:rPr>
                <a:t>Concrete</a:t>
              </a:r>
              <a:endParaRPr b="0" lang="en-GB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24" name=""/>
          <p:cNvSpPr/>
          <p:nvPr/>
        </p:nvSpPr>
        <p:spPr>
          <a:xfrm>
            <a:off x="7268400" y="851760"/>
            <a:ext cx="1535400" cy="1535400"/>
          </a:xfrm>
          <a:custGeom>
            <a:avLst/>
            <a:gdLst/>
            <a:ahLst/>
            <a:rect l="0" t="0" r="r" b="b"/>
            <a:pathLst>
              <a:path w="4265" h="4265">
                <a:moveTo>
                  <a:pt x="3979" y="3199"/>
                </a:moveTo>
                <a:cubicBezTo>
                  <a:pt x="3792" y="3523"/>
                  <a:pt x="3523" y="3792"/>
                  <a:pt x="3199" y="3979"/>
                </a:cubicBezTo>
                <a:cubicBezTo>
                  <a:pt x="2875" y="4166"/>
                  <a:pt x="2507" y="4265"/>
                  <a:pt x="2133" y="4265"/>
                </a:cubicBezTo>
                <a:cubicBezTo>
                  <a:pt x="1758" y="4265"/>
                  <a:pt x="1390" y="4166"/>
                  <a:pt x="1066" y="3979"/>
                </a:cubicBezTo>
                <a:cubicBezTo>
                  <a:pt x="742" y="3792"/>
                  <a:pt x="473" y="3523"/>
                  <a:pt x="286" y="3199"/>
                </a:cubicBezTo>
                <a:cubicBezTo>
                  <a:pt x="99" y="2875"/>
                  <a:pt x="0" y="2507"/>
                  <a:pt x="0" y="2133"/>
                </a:cubicBezTo>
                <a:cubicBezTo>
                  <a:pt x="0" y="1758"/>
                  <a:pt x="99" y="1390"/>
                  <a:pt x="286" y="1066"/>
                </a:cubicBezTo>
                <a:cubicBezTo>
                  <a:pt x="473" y="742"/>
                  <a:pt x="742" y="473"/>
                  <a:pt x="1066" y="286"/>
                </a:cubicBezTo>
                <a:cubicBezTo>
                  <a:pt x="1390" y="99"/>
                  <a:pt x="1758" y="0"/>
                  <a:pt x="2133" y="0"/>
                </a:cubicBezTo>
                <a:cubicBezTo>
                  <a:pt x="2507" y="0"/>
                  <a:pt x="2875" y="99"/>
                  <a:pt x="3199" y="286"/>
                </a:cubicBezTo>
                <a:cubicBezTo>
                  <a:pt x="3523" y="473"/>
                  <a:pt x="3792" y="742"/>
                  <a:pt x="3979" y="1066"/>
                </a:cubicBezTo>
                <a:cubicBezTo>
                  <a:pt x="4166" y="1390"/>
                  <a:pt x="4265" y="1758"/>
                  <a:pt x="4265" y="2133"/>
                </a:cubicBezTo>
                <a:cubicBezTo>
                  <a:pt x="4265" y="2507"/>
                  <a:pt x="4166" y="2875"/>
                  <a:pt x="3979" y="3199"/>
                </a:cubicBezTo>
                <a:close/>
              </a:path>
            </a:pathLst>
          </a:custGeom>
          <a:blipFill rotWithShape="0">
            <a:blip r:embed="rId2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376200" y="977040"/>
            <a:ext cx="4159080" cy="123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Synthetic material produced in larger volumes than any other material on Earth.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Annual consumption of ~35 billion tonnes.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Provides the backbone for modern infrastructure.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"/>
          <p:cNvSpPr/>
          <p:nvPr/>
        </p:nvSpPr>
        <p:spPr>
          <a:xfrm>
            <a:off x="5812920" y="2261880"/>
            <a:ext cx="1535400" cy="1535400"/>
          </a:xfrm>
          <a:custGeom>
            <a:avLst/>
            <a:gdLst/>
            <a:ahLst/>
            <a:rect l="0" t="0" r="r" b="b"/>
            <a:pathLst>
              <a:path w="4265" h="4265">
                <a:moveTo>
                  <a:pt x="3979" y="3199"/>
                </a:moveTo>
                <a:cubicBezTo>
                  <a:pt x="3792" y="3523"/>
                  <a:pt x="3523" y="3792"/>
                  <a:pt x="3199" y="3979"/>
                </a:cubicBezTo>
                <a:cubicBezTo>
                  <a:pt x="2875" y="4166"/>
                  <a:pt x="2507" y="4265"/>
                  <a:pt x="2133" y="4265"/>
                </a:cubicBezTo>
                <a:cubicBezTo>
                  <a:pt x="1758" y="4265"/>
                  <a:pt x="1390" y="4166"/>
                  <a:pt x="1066" y="3979"/>
                </a:cubicBezTo>
                <a:cubicBezTo>
                  <a:pt x="742" y="3792"/>
                  <a:pt x="473" y="3523"/>
                  <a:pt x="286" y="3199"/>
                </a:cubicBezTo>
                <a:cubicBezTo>
                  <a:pt x="99" y="2875"/>
                  <a:pt x="0" y="2507"/>
                  <a:pt x="0" y="2133"/>
                </a:cubicBezTo>
                <a:cubicBezTo>
                  <a:pt x="0" y="1758"/>
                  <a:pt x="99" y="1390"/>
                  <a:pt x="286" y="1066"/>
                </a:cubicBezTo>
                <a:cubicBezTo>
                  <a:pt x="473" y="742"/>
                  <a:pt x="742" y="473"/>
                  <a:pt x="1066" y="286"/>
                </a:cubicBezTo>
                <a:cubicBezTo>
                  <a:pt x="1390" y="99"/>
                  <a:pt x="1758" y="0"/>
                  <a:pt x="2133" y="0"/>
                </a:cubicBezTo>
                <a:cubicBezTo>
                  <a:pt x="2507" y="0"/>
                  <a:pt x="2875" y="99"/>
                  <a:pt x="3199" y="286"/>
                </a:cubicBezTo>
                <a:cubicBezTo>
                  <a:pt x="3523" y="473"/>
                  <a:pt x="3792" y="742"/>
                  <a:pt x="3979" y="1066"/>
                </a:cubicBezTo>
                <a:cubicBezTo>
                  <a:pt x="4166" y="1390"/>
                  <a:pt x="4265" y="1758"/>
                  <a:pt x="4265" y="2133"/>
                </a:cubicBezTo>
                <a:cubicBezTo>
                  <a:pt x="4265" y="2507"/>
                  <a:pt x="4166" y="2875"/>
                  <a:pt x="3979" y="3199"/>
                </a:cubicBezTo>
                <a:close/>
              </a:path>
            </a:pathLst>
          </a:custGeom>
          <a:blipFill rotWithShape="0">
            <a:blip r:embed="rId3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"/>
          <p:cNvSpPr/>
          <p:nvPr/>
        </p:nvSpPr>
        <p:spPr>
          <a:xfrm>
            <a:off x="7294680" y="3845160"/>
            <a:ext cx="1535400" cy="1535040"/>
          </a:xfrm>
          <a:custGeom>
            <a:avLst/>
            <a:gdLst/>
            <a:ahLst/>
            <a:rect l="0" t="0" r="r" b="b"/>
            <a:pathLst>
              <a:path w="4265" h="4264">
                <a:moveTo>
                  <a:pt x="2067" y="4264"/>
                </a:moveTo>
                <a:cubicBezTo>
                  <a:pt x="1716" y="4253"/>
                  <a:pt x="1372" y="4156"/>
                  <a:pt x="1066" y="3979"/>
                </a:cubicBezTo>
                <a:cubicBezTo>
                  <a:pt x="742" y="3792"/>
                  <a:pt x="473" y="3523"/>
                  <a:pt x="286" y="3199"/>
                </a:cubicBezTo>
                <a:cubicBezTo>
                  <a:pt x="99" y="2875"/>
                  <a:pt x="0" y="2507"/>
                  <a:pt x="0" y="2133"/>
                </a:cubicBezTo>
                <a:cubicBezTo>
                  <a:pt x="0" y="1758"/>
                  <a:pt x="99" y="1390"/>
                  <a:pt x="286" y="1066"/>
                </a:cubicBezTo>
                <a:cubicBezTo>
                  <a:pt x="473" y="742"/>
                  <a:pt x="742" y="473"/>
                  <a:pt x="1066" y="286"/>
                </a:cubicBezTo>
                <a:cubicBezTo>
                  <a:pt x="1390" y="99"/>
                  <a:pt x="1758" y="0"/>
                  <a:pt x="2133" y="0"/>
                </a:cubicBezTo>
                <a:cubicBezTo>
                  <a:pt x="2507" y="0"/>
                  <a:pt x="2875" y="99"/>
                  <a:pt x="3199" y="286"/>
                </a:cubicBezTo>
                <a:cubicBezTo>
                  <a:pt x="3523" y="473"/>
                  <a:pt x="3792" y="742"/>
                  <a:pt x="3979" y="1066"/>
                </a:cubicBezTo>
                <a:cubicBezTo>
                  <a:pt x="4166" y="1390"/>
                  <a:pt x="4265" y="1758"/>
                  <a:pt x="4265" y="2133"/>
                </a:cubicBezTo>
                <a:cubicBezTo>
                  <a:pt x="4265" y="2507"/>
                  <a:pt x="4166" y="2875"/>
                  <a:pt x="3979" y="3199"/>
                </a:cubicBezTo>
                <a:cubicBezTo>
                  <a:pt x="3792" y="3523"/>
                  <a:pt x="3523" y="3792"/>
                  <a:pt x="3199" y="3979"/>
                </a:cubicBezTo>
                <a:cubicBezTo>
                  <a:pt x="2893" y="4156"/>
                  <a:pt x="2549" y="4253"/>
                  <a:pt x="2198" y="4264"/>
                </a:cubicBezTo>
                <a:lnTo>
                  <a:pt x="2067" y="4264"/>
                </a:lnTo>
                <a:close/>
              </a:path>
            </a:pathLst>
          </a:custGeom>
          <a:blipFill rotWithShape="0">
            <a:blip r:embed="rId4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363600" y="2433600"/>
            <a:ext cx="2558520" cy="456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800" strike="noStrike" u="none">
                <a:solidFill>
                  <a:srgbClr val="000000"/>
                </a:solidFill>
                <a:uFillTx/>
                <a:latin typeface="Times New Roman"/>
              </a:rPr>
              <a:t>Challenges 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29" name="Google Shape;1284;p63"/>
          <p:cNvGrpSpPr/>
          <p:nvPr/>
        </p:nvGrpSpPr>
        <p:grpSpPr>
          <a:xfrm>
            <a:off x="771120" y="2926440"/>
            <a:ext cx="482040" cy="487800"/>
            <a:chOff x="771120" y="2926440"/>
            <a:chExt cx="482040" cy="487800"/>
          </a:xfrm>
        </p:grpSpPr>
        <p:sp>
          <p:nvSpPr>
            <p:cNvPr id="30" name="Google Shape;1285;p 1"/>
            <p:cNvSpPr/>
            <p:nvPr/>
          </p:nvSpPr>
          <p:spPr>
            <a:xfrm>
              <a:off x="834480" y="2926440"/>
              <a:ext cx="211320" cy="164520"/>
            </a:xfrm>
            <a:custGeom>
              <a:avLst/>
              <a:gdLst>
                <a:gd name="textAreaLeft" fmla="*/ 0 w 211320"/>
                <a:gd name="textAreaRight" fmla="*/ 211680 w 211320"/>
                <a:gd name="textAreaTop" fmla="*/ 0 h 164520"/>
                <a:gd name="textAreaBottom" fmla="*/ 164880 h 164520"/>
              </a:gdLst>
              <a:ahLst/>
              <a:rect l="textAreaLeft" t="textAreaTop" r="textAreaRight" b="textAreaBottom"/>
              <a:pathLst>
                <a:path w="1234" h="96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noFill/>
            <a:ln w="9360">
              <a:solidFill>
                <a:srgbClr val="1584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73440" bIns="73440" anchor="ctr">
              <a:noAutofit/>
            </a:bodyPr>
            <a:p>
              <a:endParaRPr b="0" lang="en-GB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1" name="Google Shape;1286;p 1"/>
            <p:cNvSpPr/>
            <p:nvPr/>
          </p:nvSpPr>
          <p:spPr>
            <a:xfrm>
              <a:off x="771120" y="3107160"/>
              <a:ext cx="134640" cy="222840"/>
            </a:xfrm>
            <a:custGeom>
              <a:avLst/>
              <a:gdLst>
                <a:gd name="textAreaLeft" fmla="*/ 0 w 134640"/>
                <a:gd name="textAreaRight" fmla="*/ 135000 w 134640"/>
                <a:gd name="textAreaTop" fmla="*/ 0 h 222840"/>
                <a:gd name="textAreaBottom" fmla="*/ 223200 h 222840"/>
              </a:gdLst>
              <a:ahLst/>
              <a:rect l="textAreaLeft" t="textAreaTop" r="textAreaRight" b="textAreaBottom"/>
              <a:pathLst>
                <a:path w="787" h="1299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noFill/>
            <a:ln w="9360">
              <a:solidFill>
                <a:srgbClr val="1584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GB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2" name="Google Shape;1287;p 1"/>
            <p:cNvSpPr/>
            <p:nvPr/>
          </p:nvSpPr>
          <p:spPr>
            <a:xfrm>
              <a:off x="906840" y="3300120"/>
              <a:ext cx="210240" cy="114120"/>
            </a:xfrm>
            <a:custGeom>
              <a:avLst/>
              <a:gdLst>
                <a:gd name="textAreaLeft" fmla="*/ 0 w 210240"/>
                <a:gd name="textAreaRight" fmla="*/ 210600 w 210240"/>
                <a:gd name="textAreaTop" fmla="*/ 0 h 114120"/>
                <a:gd name="textAreaBottom" fmla="*/ 114480 h 114120"/>
              </a:gdLst>
              <a:ahLst/>
              <a:rect l="textAreaLeft" t="textAreaTop" r="textAreaRight" b="textAreaBottom"/>
              <a:pathLst>
                <a:path w="1227" h="665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noFill/>
            <a:ln w="9360">
              <a:solidFill>
                <a:srgbClr val="1584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48600" bIns="48600" anchor="ctr">
              <a:noAutofit/>
            </a:bodyPr>
            <a:p>
              <a:endParaRPr b="0" lang="en-GB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3" name="Google Shape;1288;p 1"/>
            <p:cNvSpPr/>
            <p:nvPr/>
          </p:nvSpPr>
          <p:spPr>
            <a:xfrm>
              <a:off x="1118520" y="3159000"/>
              <a:ext cx="134640" cy="190440"/>
            </a:xfrm>
            <a:custGeom>
              <a:avLst/>
              <a:gdLst>
                <a:gd name="textAreaLeft" fmla="*/ 0 w 134640"/>
                <a:gd name="textAreaRight" fmla="*/ 135000 w 134640"/>
                <a:gd name="textAreaTop" fmla="*/ 0 h 190440"/>
                <a:gd name="textAreaBottom" fmla="*/ 190800 h 190440"/>
              </a:gdLst>
              <a:ahLst/>
              <a:rect l="textAreaLeft" t="textAreaTop" r="textAreaRight" b="textAreaBottom"/>
              <a:pathLst>
                <a:path w="787" h="1112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noFill/>
            <a:ln w="9360">
              <a:solidFill>
                <a:srgbClr val="1584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GB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4" name="Google Shape;1289;p 1"/>
            <p:cNvSpPr/>
            <p:nvPr/>
          </p:nvSpPr>
          <p:spPr>
            <a:xfrm>
              <a:off x="1076400" y="2961000"/>
              <a:ext cx="170640" cy="181080"/>
            </a:xfrm>
            <a:custGeom>
              <a:avLst/>
              <a:gdLst>
                <a:gd name="textAreaLeft" fmla="*/ 0 w 170640"/>
                <a:gd name="textAreaRight" fmla="*/ 171000 w 170640"/>
                <a:gd name="textAreaTop" fmla="*/ 0 h 181080"/>
                <a:gd name="textAreaBottom" fmla="*/ 181440 h 181080"/>
              </a:gdLst>
              <a:ahLst/>
              <a:rect l="textAreaLeft" t="textAreaTop" r="textAreaRight" b="textAreaBottom"/>
              <a:pathLst>
                <a:path w="997" h="1054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noFill/>
            <a:ln w="9360">
              <a:solidFill>
                <a:srgbClr val="15846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0000" bIns="90000" anchor="ctr">
              <a:noAutofit/>
            </a:bodyPr>
            <a:p>
              <a:endParaRPr b="0" lang="en-GB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35" name=""/>
          <p:cNvSpPr txBox="1"/>
          <p:nvPr/>
        </p:nvSpPr>
        <p:spPr>
          <a:xfrm>
            <a:off x="1397520" y="3035520"/>
            <a:ext cx="4170960" cy="68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Sustainability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High C02 (~8%) emissions from cement production.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36" name="Google Shape;9378;p70"/>
          <p:cNvGrpSpPr/>
          <p:nvPr/>
        </p:nvGrpSpPr>
        <p:grpSpPr>
          <a:xfrm>
            <a:off x="881280" y="3654000"/>
            <a:ext cx="257760" cy="352440"/>
            <a:chOff x="881280" y="3654000"/>
            <a:chExt cx="257760" cy="352440"/>
          </a:xfrm>
        </p:grpSpPr>
        <p:sp>
          <p:nvSpPr>
            <p:cNvPr id="37" name="Google Shape;9379;p 1"/>
            <p:cNvSpPr/>
            <p:nvPr/>
          </p:nvSpPr>
          <p:spPr>
            <a:xfrm>
              <a:off x="881280" y="3654000"/>
              <a:ext cx="257760" cy="352440"/>
            </a:xfrm>
            <a:custGeom>
              <a:avLst/>
              <a:gdLst>
                <a:gd name="textAreaLeft" fmla="*/ 0 w 257760"/>
                <a:gd name="textAreaRight" fmla="*/ 258120 w 257760"/>
                <a:gd name="textAreaTop" fmla="*/ 0 h 352440"/>
                <a:gd name="textAreaBottom" fmla="*/ 352800 h 352440"/>
              </a:gdLst>
              <a:ahLst/>
              <a:rect l="textAreaLeft" t="textAreaTop" r="textAreaRight" b="textAreaBottom"/>
              <a:pathLst>
                <a:path w="8098" h="11074">
                  <a:moveTo>
                    <a:pt x="5204" y="334"/>
                  </a:moveTo>
                  <a:cubicBezTo>
                    <a:pt x="5240" y="334"/>
                    <a:pt x="5252" y="358"/>
                    <a:pt x="5252" y="382"/>
                  </a:cubicBezTo>
                  <a:lnTo>
                    <a:pt x="5252" y="810"/>
                  </a:lnTo>
                  <a:cubicBezTo>
                    <a:pt x="5252" y="834"/>
                    <a:pt x="5216" y="846"/>
                    <a:pt x="5204" y="846"/>
                  </a:cubicBezTo>
                  <a:lnTo>
                    <a:pt x="2870" y="846"/>
                  </a:lnTo>
                  <a:cubicBezTo>
                    <a:pt x="2865" y="848"/>
                    <a:pt x="2861" y="848"/>
                    <a:pt x="2857" y="848"/>
                  </a:cubicBezTo>
                  <a:cubicBezTo>
                    <a:pt x="2832" y="848"/>
                    <a:pt x="2823" y="817"/>
                    <a:pt x="2823" y="786"/>
                  </a:cubicBezTo>
                  <a:lnTo>
                    <a:pt x="2823" y="382"/>
                  </a:lnTo>
                  <a:cubicBezTo>
                    <a:pt x="2823" y="346"/>
                    <a:pt x="2858" y="334"/>
                    <a:pt x="2870" y="334"/>
                  </a:cubicBezTo>
                  <a:close/>
                  <a:moveTo>
                    <a:pt x="2882" y="1"/>
                  </a:moveTo>
                  <a:cubicBezTo>
                    <a:pt x="2680" y="1"/>
                    <a:pt x="2513" y="167"/>
                    <a:pt x="2513" y="382"/>
                  </a:cubicBezTo>
                  <a:lnTo>
                    <a:pt x="2513" y="810"/>
                  </a:lnTo>
                  <a:cubicBezTo>
                    <a:pt x="2513" y="1001"/>
                    <a:pt x="2656" y="1167"/>
                    <a:pt x="2858" y="1179"/>
                  </a:cubicBezTo>
                  <a:lnTo>
                    <a:pt x="2858" y="4811"/>
                  </a:lnTo>
                  <a:cubicBezTo>
                    <a:pt x="2858" y="4906"/>
                    <a:pt x="2835" y="4977"/>
                    <a:pt x="2799" y="5061"/>
                  </a:cubicBezTo>
                  <a:lnTo>
                    <a:pt x="1906" y="6728"/>
                  </a:lnTo>
                  <a:lnTo>
                    <a:pt x="965" y="8502"/>
                  </a:lnTo>
                  <a:lnTo>
                    <a:pt x="489" y="9383"/>
                  </a:lnTo>
                  <a:lnTo>
                    <a:pt x="120" y="10085"/>
                  </a:lnTo>
                  <a:cubicBezTo>
                    <a:pt x="1" y="10288"/>
                    <a:pt x="13" y="10538"/>
                    <a:pt x="132" y="10752"/>
                  </a:cubicBezTo>
                  <a:cubicBezTo>
                    <a:pt x="251" y="10954"/>
                    <a:pt x="477" y="11073"/>
                    <a:pt x="715" y="11073"/>
                  </a:cubicBezTo>
                  <a:lnTo>
                    <a:pt x="3668" y="11073"/>
                  </a:lnTo>
                  <a:cubicBezTo>
                    <a:pt x="3763" y="11073"/>
                    <a:pt x="3835" y="11002"/>
                    <a:pt x="3835" y="10919"/>
                  </a:cubicBezTo>
                  <a:cubicBezTo>
                    <a:pt x="3835" y="10823"/>
                    <a:pt x="3763" y="10752"/>
                    <a:pt x="3668" y="10752"/>
                  </a:cubicBezTo>
                  <a:lnTo>
                    <a:pt x="715" y="10752"/>
                  </a:lnTo>
                  <a:cubicBezTo>
                    <a:pt x="596" y="10752"/>
                    <a:pt x="477" y="10692"/>
                    <a:pt x="418" y="10585"/>
                  </a:cubicBezTo>
                  <a:cubicBezTo>
                    <a:pt x="358" y="10478"/>
                    <a:pt x="334" y="10347"/>
                    <a:pt x="394" y="10240"/>
                  </a:cubicBezTo>
                  <a:lnTo>
                    <a:pt x="727" y="9621"/>
                  </a:lnTo>
                  <a:lnTo>
                    <a:pt x="1168" y="9621"/>
                  </a:lnTo>
                  <a:cubicBezTo>
                    <a:pt x="1263" y="9621"/>
                    <a:pt x="1334" y="9549"/>
                    <a:pt x="1334" y="9454"/>
                  </a:cubicBezTo>
                  <a:cubicBezTo>
                    <a:pt x="1334" y="9371"/>
                    <a:pt x="1263" y="9287"/>
                    <a:pt x="1168" y="9287"/>
                  </a:cubicBezTo>
                  <a:lnTo>
                    <a:pt x="894" y="9287"/>
                  </a:lnTo>
                  <a:lnTo>
                    <a:pt x="1191" y="8728"/>
                  </a:lnTo>
                  <a:lnTo>
                    <a:pt x="1632" y="8728"/>
                  </a:lnTo>
                  <a:cubicBezTo>
                    <a:pt x="1727" y="8728"/>
                    <a:pt x="1799" y="8656"/>
                    <a:pt x="1799" y="8561"/>
                  </a:cubicBezTo>
                  <a:cubicBezTo>
                    <a:pt x="1799" y="8478"/>
                    <a:pt x="1727" y="8394"/>
                    <a:pt x="1632" y="8394"/>
                  </a:cubicBezTo>
                  <a:lnTo>
                    <a:pt x="1370" y="8394"/>
                  </a:lnTo>
                  <a:lnTo>
                    <a:pt x="1668" y="7835"/>
                  </a:lnTo>
                  <a:lnTo>
                    <a:pt x="2108" y="7835"/>
                  </a:lnTo>
                  <a:cubicBezTo>
                    <a:pt x="2204" y="7835"/>
                    <a:pt x="2275" y="7763"/>
                    <a:pt x="2275" y="7668"/>
                  </a:cubicBezTo>
                  <a:cubicBezTo>
                    <a:pt x="2275" y="7585"/>
                    <a:pt x="2204" y="7502"/>
                    <a:pt x="2108" y="7502"/>
                  </a:cubicBezTo>
                  <a:lnTo>
                    <a:pt x="1834" y="7502"/>
                  </a:lnTo>
                  <a:lnTo>
                    <a:pt x="2132" y="6942"/>
                  </a:lnTo>
                  <a:lnTo>
                    <a:pt x="2585" y="6942"/>
                  </a:lnTo>
                  <a:cubicBezTo>
                    <a:pt x="2668" y="6942"/>
                    <a:pt x="2751" y="6870"/>
                    <a:pt x="2751" y="6775"/>
                  </a:cubicBezTo>
                  <a:cubicBezTo>
                    <a:pt x="2751" y="6692"/>
                    <a:pt x="2668" y="6609"/>
                    <a:pt x="2585" y="6609"/>
                  </a:cubicBezTo>
                  <a:lnTo>
                    <a:pt x="2311" y="6609"/>
                  </a:lnTo>
                  <a:lnTo>
                    <a:pt x="3085" y="5180"/>
                  </a:lnTo>
                  <a:cubicBezTo>
                    <a:pt x="3144" y="5061"/>
                    <a:pt x="3192" y="4930"/>
                    <a:pt x="3192" y="4775"/>
                  </a:cubicBezTo>
                  <a:lnTo>
                    <a:pt x="3192" y="1144"/>
                  </a:lnTo>
                  <a:lnTo>
                    <a:pt x="4930" y="1144"/>
                  </a:lnTo>
                  <a:lnTo>
                    <a:pt x="4930" y="4775"/>
                  </a:lnTo>
                  <a:cubicBezTo>
                    <a:pt x="4930" y="4918"/>
                    <a:pt x="4966" y="5061"/>
                    <a:pt x="5037" y="5180"/>
                  </a:cubicBezTo>
                  <a:lnTo>
                    <a:pt x="7716" y="10216"/>
                  </a:lnTo>
                  <a:cubicBezTo>
                    <a:pt x="7776" y="10323"/>
                    <a:pt x="7776" y="10454"/>
                    <a:pt x="7704" y="10550"/>
                  </a:cubicBezTo>
                  <a:cubicBezTo>
                    <a:pt x="7645" y="10657"/>
                    <a:pt x="7526" y="10716"/>
                    <a:pt x="7407" y="10716"/>
                  </a:cubicBezTo>
                  <a:lnTo>
                    <a:pt x="4430" y="10716"/>
                  </a:lnTo>
                  <a:cubicBezTo>
                    <a:pt x="4335" y="10716"/>
                    <a:pt x="4263" y="10788"/>
                    <a:pt x="4263" y="10883"/>
                  </a:cubicBezTo>
                  <a:cubicBezTo>
                    <a:pt x="4263" y="10978"/>
                    <a:pt x="4335" y="11050"/>
                    <a:pt x="4430" y="11050"/>
                  </a:cubicBezTo>
                  <a:lnTo>
                    <a:pt x="7407" y="11050"/>
                  </a:lnTo>
                  <a:cubicBezTo>
                    <a:pt x="7645" y="11050"/>
                    <a:pt x="7871" y="10931"/>
                    <a:pt x="7990" y="10716"/>
                  </a:cubicBezTo>
                  <a:cubicBezTo>
                    <a:pt x="8097" y="10538"/>
                    <a:pt x="8097" y="10288"/>
                    <a:pt x="7990" y="10085"/>
                  </a:cubicBezTo>
                  <a:lnTo>
                    <a:pt x="5311" y="5049"/>
                  </a:lnTo>
                  <a:cubicBezTo>
                    <a:pt x="5263" y="4977"/>
                    <a:pt x="5252" y="4882"/>
                    <a:pt x="5252" y="4799"/>
                  </a:cubicBezTo>
                  <a:lnTo>
                    <a:pt x="5252" y="1167"/>
                  </a:lnTo>
                  <a:cubicBezTo>
                    <a:pt x="5442" y="1155"/>
                    <a:pt x="5597" y="989"/>
                    <a:pt x="5597" y="798"/>
                  </a:cubicBezTo>
                  <a:lnTo>
                    <a:pt x="5597" y="382"/>
                  </a:lnTo>
                  <a:cubicBezTo>
                    <a:pt x="5597" y="167"/>
                    <a:pt x="5430" y="1"/>
                    <a:pt x="5216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GB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8" name="Google Shape;9380;p 1"/>
            <p:cNvSpPr/>
            <p:nvPr/>
          </p:nvSpPr>
          <p:spPr>
            <a:xfrm>
              <a:off x="929880" y="3888000"/>
              <a:ext cx="160200" cy="89280"/>
            </a:xfrm>
            <a:custGeom>
              <a:avLst/>
              <a:gdLst>
                <a:gd name="textAreaLeft" fmla="*/ 0 w 160200"/>
                <a:gd name="textAreaRight" fmla="*/ 160560 w 160200"/>
                <a:gd name="textAreaTop" fmla="*/ 0 h 89280"/>
                <a:gd name="textAreaBottom" fmla="*/ 89640 h 89280"/>
              </a:gdLst>
              <a:ahLst/>
              <a:rect l="textAreaLeft" t="textAreaTop" r="textAreaRight" b="textAreaBottom"/>
              <a:pathLst>
                <a:path w="5038" h="2817">
                  <a:moveTo>
                    <a:pt x="2535" y="339"/>
                  </a:moveTo>
                  <a:cubicBezTo>
                    <a:pt x="2817" y="339"/>
                    <a:pt x="3097" y="363"/>
                    <a:pt x="3370" y="412"/>
                  </a:cubicBezTo>
                  <a:lnTo>
                    <a:pt x="3513" y="447"/>
                  </a:lnTo>
                  <a:cubicBezTo>
                    <a:pt x="3608" y="459"/>
                    <a:pt x="3668" y="519"/>
                    <a:pt x="3716" y="602"/>
                  </a:cubicBezTo>
                  <a:lnTo>
                    <a:pt x="4680" y="2424"/>
                  </a:lnTo>
                  <a:cubicBezTo>
                    <a:pt x="4692" y="2459"/>
                    <a:pt x="4680" y="2471"/>
                    <a:pt x="4680" y="2483"/>
                  </a:cubicBezTo>
                  <a:cubicBezTo>
                    <a:pt x="4680" y="2495"/>
                    <a:pt x="4668" y="2519"/>
                    <a:pt x="4632" y="2519"/>
                  </a:cubicBezTo>
                  <a:lnTo>
                    <a:pt x="406" y="2519"/>
                  </a:lnTo>
                  <a:cubicBezTo>
                    <a:pt x="382" y="2519"/>
                    <a:pt x="358" y="2495"/>
                    <a:pt x="358" y="2483"/>
                  </a:cubicBezTo>
                  <a:cubicBezTo>
                    <a:pt x="358" y="2471"/>
                    <a:pt x="346" y="2459"/>
                    <a:pt x="358" y="2424"/>
                  </a:cubicBezTo>
                  <a:lnTo>
                    <a:pt x="1334" y="602"/>
                  </a:lnTo>
                  <a:cubicBezTo>
                    <a:pt x="1358" y="507"/>
                    <a:pt x="1430" y="459"/>
                    <a:pt x="1513" y="447"/>
                  </a:cubicBezTo>
                  <a:cubicBezTo>
                    <a:pt x="1847" y="375"/>
                    <a:pt x="2192" y="339"/>
                    <a:pt x="2535" y="339"/>
                  </a:cubicBezTo>
                  <a:close/>
                  <a:moveTo>
                    <a:pt x="2520" y="0"/>
                  </a:moveTo>
                  <a:cubicBezTo>
                    <a:pt x="2155" y="0"/>
                    <a:pt x="1791" y="42"/>
                    <a:pt x="1430" y="126"/>
                  </a:cubicBezTo>
                  <a:cubicBezTo>
                    <a:pt x="1275" y="162"/>
                    <a:pt x="1120" y="281"/>
                    <a:pt x="1037" y="435"/>
                  </a:cubicBezTo>
                  <a:lnTo>
                    <a:pt x="60" y="2269"/>
                  </a:lnTo>
                  <a:cubicBezTo>
                    <a:pt x="1" y="2388"/>
                    <a:pt x="1" y="2531"/>
                    <a:pt x="84" y="2638"/>
                  </a:cubicBezTo>
                  <a:cubicBezTo>
                    <a:pt x="156" y="2757"/>
                    <a:pt x="275" y="2817"/>
                    <a:pt x="406" y="2817"/>
                  </a:cubicBezTo>
                  <a:lnTo>
                    <a:pt x="4632" y="2817"/>
                  </a:lnTo>
                  <a:cubicBezTo>
                    <a:pt x="4763" y="2817"/>
                    <a:pt x="4882" y="2745"/>
                    <a:pt x="4954" y="2638"/>
                  </a:cubicBezTo>
                  <a:cubicBezTo>
                    <a:pt x="5037" y="2519"/>
                    <a:pt x="5037" y="2388"/>
                    <a:pt x="4978" y="2269"/>
                  </a:cubicBezTo>
                  <a:lnTo>
                    <a:pt x="4001" y="435"/>
                  </a:lnTo>
                  <a:cubicBezTo>
                    <a:pt x="3918" y="269"/>
                    <a:pt x="3763" y="162"/>
                    <a:pt x="3585" y="126"/>
                  </a:cubicBezTo>
                  <a:lnTo>
                    <a:pt x="3442" y="90"/>
                  </a:lnTo>
                  <a:cubicBezTo>
                    <a:pt x="3136" y="30"/>
                    <a:pt x="2828" y="0"/>
                    <a:pt x="2520" y="0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4640" bIns="44640" anchor="ctr">
              <a:noAutofit/>
            </a:bodyPr>
            <a:p>
              <a:endParaRPr b="0" lang="en-GB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9" name="Google Shape;9381;p 1"/>
            <p:cNvSpPr/>
            <p:nvPr/>
          </p:nvSpPr>
          <p:spPr>
            <a:xfrm>
              <a:off x="1029240" y="3932280"/>
              <a:ext cx="27000" cy="27360"/>
            </a:xfrm>
            <a:custGeom>
              <a:avLst/>
              <a:gdLst>
                <a:gd name="textAreaLeft" fmla="*/ 0 w 27000"/>
                <a:gd name="textAreaRight" fmla="*/ 27360 w 2700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858" h="870">
                  <a:moveTo>
                    <a:pt x="429" y="310"/>
                  </a:moveTo>
                  <a:cubicBezTo>
                    <a:pt x="488" y="310"/>
                    <a:pt x="548" y="358"/>
                    <a:pt x="548" y="429"/>
                  </a:cubicBezTo>
                  <a:cubicBezTo>
                    <a:pt x="548" y="489"/>
                    <a:pt x="500" y="548"/>
                    <a:pt x="429" y="548"/>
                  </a:cubicBezTo>
                  <a:cubicBezTo>
                    <a:pt x="369" y="548"/>
                    <a:pt x="310" y="501"/>
                    <a:pt x="310" y="429"/>
                  </a:cubicBezTo>
                  <a:cubicBezTo>
                    <a:pt x="322" y="370"/>
                    <a:pt x="369" y="310"/>
                    <a:pt x="429" y="310"/>
                  </a:cubicBezTo>
                  <a:close/>
                  <a:moveTo>
                    <a:pt x="429" y="1"/>
                  </a:moveTo>
                  <a:cubicBezTo>
                    <a:pt x="191" y="1"/>
                    <a:pt x="0" y="191"/>
                    <a:pt x="0" y="429"/>
                  </a:cubicBezTo>
                  <a:cubicBezTo>
                    <a:pt x="0" y="668"/>
                    <a:pt x="191" y="870"/>
                    <a:pt x="429" y="870"/>
                  </a:cubicBezTo>
                  <a:cubicBezTo>
                    <a:pt x="667" y="870"/>
                    <a:pt x="858" y="668"/>
                    <a:pt x="858" y="429"/>
                  </a:cubicBezTo>
                  <a:cubicBezTo>
                    <a:pt x="858" y="191"/>
                    <a:pt x="667" y="1"/>
                    <a:pt x="429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680" bIns="13680" anchor="ctr">
              <a:noAutofit/>
            </a:bodyPr>
            <a:p>
              <a:endParaRPr b="0" lang="en-GB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0" name="Google Shape;9382;p 1"/>
            <p:cNvSpPr/>
            <p:nvPr/>
          </p:nvSpPr>
          <p:spPr>
            <a:xfrm>
              <a:off x="960120" y="3937320"/>
              <a:ext cx="27720" cy="27000"/>
            </a:xfrm>
            <a:custGeom>
              <a:avLst/>
              <a:gdLst>
                <a:gd name="textAreaLeft" fmla="*/ 0 w 27720"/>
                <a:gd name="textAreaRight" fmla="*/ 28080 w 27720"/>
                <a:gd name="textAreaTop" fmla="*/ 0 h 27000"/>
                <a:gd name="textAreaBottom" fmla="*/ 27360 h 27000"/>
              </a:gdLst>
              <a:ahLst/>
              <a:rect l="textAreaLeft" t="textAreaTop" r="textAreaRight" b="textAreaBottom"/>
              <a:pathLst>
                <a:path w="882" h="858">
                  <a:moveTo>
                    <a:pt x="453" y="310"/>
                  </a:moveTo>
                  <a:cubicBezTo>
                    <a:pt x="512" y="310"/>
                    <a:pt x="572" y="346"/>
                    <a:pt x="572" y="429"/>
                  </a:cubicBezTo>
                  <a:cubicBezTo>
                    <a:pt x="572" y="489"/>
                    <a:pt x="524" y="548"/>
                    <a:pt x="453" y="548"/>
                  </a:cubicBezTo>
                  <a:cubicBezTo>
                    <a:pt x="393" y="548"/>
                    <a:pt x="334" y="501"/>
                    <a:pt x="334" y="429"/>
                  </a:cubicBezTo>
                  <a:cubicBezTo>
                    <a:pt x="334" y="358"/>
                    <a:pt x="393" y="310"/>
                    <a:pt x="453" y="310"/>
                  </a:cubicBezTo>
                  <a:close/>
                  <a:moveTo>
                    <a:pt x="453" y="1"/>
                  </a:moveTo>
                  <a:cubicBezTo>
                    <a:pt x="215" y="1"/>
                    <a:pt x="24" y="191"/>
                    <a:pt x="24" y="429"/>
                  </a:cubicBezTo>
                  <a:cubicBezTo>
                    <a:pt x="0" y="667"/>
                    <a:pt x="215" y="858"/>
                    <a:pt x="453" y="858"/>
                  </a:cubicBezTo>
                  <a:cubicBezTo>
                    <a:pt x="691" y="858"/>
                    <a:pt x="881" y="667"/>
                    <a:pt x="881" y="429"/>
                  </a:cubicBezTo>
                  <a:cubicBezTo>
                    <a:pt x="881" y="191"/>
                    <a:pt x="691" y="1"/>
                    <a:pt x="453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680" bIns="13680" anchor="ctr">
              <a:noAutofit/>
            </a:bodyPr>
            <a:p>
              <a:endParaRPr b="0" lang="en-GB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1" name="Google Shape;9383;p 1"/>
            <p:cNvSpPr/>
            <p:nvPr/>
          </p:nvSpPr>
          <p:spPr>
            <a:xfrm>
              <a:off x="988560" y="3907440"/>
              <a:ext cx="31320" cy="3096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30960"/>
                <a:gd name="textAreaBottom" fmla="*/ 31320 h 30960"/>
              </a:gdLst>
              <a:ahLst/>
              <a:rect l="textAreaLeft" t="textAreaTop" r="textAreaRight" b="textAreaBottom"/>
              <a:pathLst>
                <a:path w="989" h="978">
                  <a:moveTo>
                    <a:pt x="500" y="322"/>
                  </a:moveTo>
                  <a:cubicBezTo>
                    <a:pt x="584" y="322"/>
                    <a:pt x="655" y="406"/>
                    <a:pt x="655" y="489"/>
                  </a:cubicBezTo>
                  <a:cubicBezTo>
                    <a:pt x="655" y="584"/>
                    <a:pt x="584" y="656"/>
                    <a:pt x="500" y="656"/>
                  </a:cubicBezTo>
                  <a:cubicBezTo>
                    <a:pt x="405" y="656"/>
                    <a:pt x="334" y="584"/>
                    <a:pt x="334" y="489"/>
                  </a:cubicBezTo>
                  <a:cubicBezTo>
                    <a:pt x="334" y="406"/>
                    <a:pt x="405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27" y="1"/>
                    <a:pt x="0" y="227"/>
                    <a:pt x="0" y="489"/>
                  </a:cubicBezTo>
                  <a:cubicBezTo>
                    <a:pt x="0" y="763"/>
                    <a:pt x="227" y="977"/>
                    <a:pt x="500" y="977"/>
                  </a:cubicBezTo>
                  <a:cubicBezTo>
                    <a:pt x="762" y="977"/>
                    <a:pt x="989" y="763"/>
                    <a:pt x="989" y="489"/>
                  </a:cubicBezTo>
                  <a:cubicBezTo>
                    <a:pt x="989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480" bIns="15480" anchor="ctr">
              <a:noAutofit/>
            </a:bodyPr>
            <a:p>
              <a:endParaRPr b="0" lang="en-GB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2" name="Google Shape;9384;p 1"/>
            <p:cNvSpPr/>
            <p:nvPr/>
          </p:nvSpPr>
          <p:spPr>
            <a:xfrm>
              <a:off x="975240" y="3850200"/>
              <a:ext cx="31320" cy="3060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30600"/>
                <a:gd name="textAreaBottom" fmla="*/ 30960 h 30600"/>
              </a:gdLst>
              <a:ahLst/>
              <a:rect l="textAreaLeft" t="textAreaTop" r="textAreaRight" b="textAreaBottom"/>
              <a:pathLst>
                <a:path w="989" h="977">
                  <a:moveTo>
                    <a:pt x="513" y="322"/>
                  </a:moveTo>
                  <a:cubicBezTo>
                    <a:pt x="596" y="322"/>
                    <a:pt x="679" y="393"/>
                    <a:pt x="679" y="488"/>
                  </a:cubicBezTo>
                  <a:cubicBezTo>
                    <a:pt x="679" y="572"/>
                    <a:pt x="596" y="655"/>
                    <a:pt x="513" y="655"/>
                  </a:cubicBezTo>
                  <a:cubicBezTo>
                    <a:pt x="417" y="655"/>
                    <a:pt x="346" y="572"/>
                    <a:pt x="346" y="488"/>
                  </a:cubicBezTo>
                  <a:cubicBezTo>
                    <a:pt x="346" y="393"/>
                    <a:pt x="417" y="322"/>
                    <a:pt x="513" y="322"/>
                  </a:cubicBezTo>
                  <a:close/>
                  <a:moveTo>
                    <a:pt x="501" y="0"/>
                  </a:moveTo>
                  <a:cubicBezTo>
                    <a:pt x="227" y="0"/>
                    <a:pt x="1" y="214"/>
                    <a:pt x="1" y="488"/>
                  </a:cubicBezTo>
                  <a:cubicBezTo>
                    <a:pt x="1" y="750"/>
                    <a:pt x="227" y="976"/>
                    <a:pt x="501" y="976"/>
                  </a:cubicBezTo>
                  <a:cubicBezTo>
                    <a:pt x="763" y="976"/>
                    <a:pt x="989" y="750"/>
                    <a:pt x="989" y="488"/>
                  </a:cubicBezTo>
                  <a:cubicBezTo>
                    <a:pt x="989" y="214"/>
                    <a:pt x="763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480" bIns="15480" anchor="ctr">
              <a:noAutofit/>
            </a:bodyPr>
            <a:p>
              <a:endParaRPr b="0" lang="en-GB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3" name="Google Shape;9385;p 1"/>
            <p:cNvSpPr/>
            <p:nvPr/>
          </p:nvSpPr>
          <p:spPr>
            <a:xfrm>
              <a:off x="1007640" y="3822480"/>
              <a:ext cx="31320" cy="30960"/>
            </a:xfrm>
            <a:custGeom>
              <a:avLst/>
              <a:gdLst>
                <a:gd name="textAreaLeft" fmla="*/ 0 w 31320"/>
                <a:gd name="textAreaRight" fmla="*/ 31680 w 31320"/>
                <a:gd name="textAreaTop" fmla="*/ 0 h 30960"/>
                <a:gd name="textAreaBottom" fmla="*/ 31320 h 30960"/>
              </a:gdLst>
              <a:ahLst/>
              <a:rect l="textAreaLeft" t="textAreaTop" r="textAreaRight" b="textAreaBottom"/>
              <a:pathLst>
                <a:path w="989" h="978">
                  <a:moveTo>
                    <a:pt x="501" y="311"/>
                  </a:moveTo>
                  <a:cubicBezTo>
                    <a:pt x="584" y="311"/>
                    <a:pt x="655" y="394"/>
                    <a:pt x="655" y="477"/>
                  </a:cubicBezTo>
                  <a:cubicBezTo>
                    <a:pt x="655" y="572"/>
                    <a:pt x="584" y="644"/>
                    <a:pt x="501" y="644"/>
                  </a:cubicBezTo>
                  <a:cubicBezTo>
                    <a:pt x="405" y="644"/>
                    <a:pt x="334" y="572"/>
                    <a:pt x="334" y="477"/>
                  </a:cubicBezTo>
                  <a:cubicBezTo>
                    <a:pt x="334" y="394"/>
                    <a:pt x="405" y="311"/>
                    <a:pt x="501" y="311"/>
                  </a:cubicBezTo>
                  <a:close/>
                  <a:moveTo>
                    <a:pt x="501" y="1"/>
                  </a:moveTo>
                  <a:cubicBezTo>
                    <a:pt x="227" y="1"/>
                    <a:pt x="1" y="215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63" y="1"/>
                    <a:pt x="501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5480" bIns="15480" anchor="ctr">
              <a:noAutofit/>
            </a:bodyPr>
            <a:p>
              <a:endParaRPr b="0" lang="en-GB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4" name="Google Shape;9386;p 1"/>
            <p:cNvSpPr/>
            <p:nvPr/>
          </p:nvSpPr>
          <p:spPr>
            <a:xfrm>
              <a:off x="992520" y="3782520"/>
              <a:ext cx="27720" cy="27360"/>
            </a:xfrm>
            <a:custGeom>
              <a:avLst/>
              <a:gdLst>
                <a:gd name="textAreaLeft" fmla="*/ 0 w 27720"/>
                <a:gd name="textAreaRight" fmla="*/ 28080 w 27720"/>
                <a:gd name="textAreaTop" fmla="*/ 0 h 27360"/>
                <a:gd name="textAreaBottom" fmla="*/ 27720 h 27360"/>
              </a:gdLst>
              <a:ahLst/>
              <a:rect l="textAreaLeft" t="textAreaTop" r="textAreaRight" b="textAreaBottom"/>
              <a:pathLst>
                <a:path w="882" h="870">
                  <a:moveTo>
                    <a:pt x="441" y="310"/>
                  </a:moveTo>
                  <a:cubicBezTo>
                    <a:pt x="500" y="310"/>
                    <a:pt x="560" y="358"/>
                    <a:pt x="560" y="429"/>
                  </a:cubicBezTo>
                  <a:cubicBezTo>
                    <a:pt x="560" y="513"/>
                    <a:pt x="512" y="548"/>
                    <a:pt x="441" y="548"/>
                  </a:cubicBezTo>
                  <a:cubicBezTo>
                    <a:pt x="381" y="548"/>
                    <a:pt x="322" y="513"/>
                    <a:pt x="322" y="429"/>
                  </a:cubicBezTo>
                  <a:cubicBezTo>
                    <a:pt x="322" y="370"/>
                    <a:pt x="358" y="310"/>
                    <a:pt x="441" y="310"/>
                  </a:cubicBezTo>
                  <a:close/>
                  <a:moveTo>
                    <a:pt x="441" y="1"/>
                  </a:moveTo>
                  <a:cubicBezTo>
                    <a:pt x="203" y="1"/>
                    <a:pt x="0" y="191"/>
                    <a:pt x="0" y="429"/>
                  </a:cubicBezTo>
                  <a:cubicBezTo>
                    <a:pt x="0" y="668"/>
                    <a:pt x="203" y="870"/>
                    <a:pt x="441" y="870"/>
                  </a:cubicBezTo>
                  <a:cubicBezTo>
                    <a:pt x="679" y="870"/>
                    <a:pt x="870" y="668"/>
                    <a:pt x="870" y="429"/>
                  </a:cubicBezTo>
                  <a:cubicBezTo>
                    <a:pt x="881" y="191"/>
                    <a:pt x="691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3680" bIns="13680" anchor="ctr">
              <a:noAutofit/>
            </a:bodyPr>
            <a:p>
              <a:endParaRPr b="0" lang="en-GB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45" name=""/>
          <p:cNvSpPr txBox="1"/>
          <p:nvPr/>
        </p:nvSpPr>
        <p:spPr>
          <a:xfrm>
            <a:off x="1397520" y="3647520"/>
            <a:ext cx="4107960" cy="87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Tailoring Formulations for Specific Applications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Deep understanding of cement hydration kinetics, admixture interactions and micro-structure control.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1397520" y="4367520"/>
            <a:ext cx="3993840" cy="4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Computational modelling limitations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Increasing complexity of cementitious materials.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47" name="Google Shape;8938;p69"/>
          <p:cNvGrpSpPr/>
          <p:nvPr/>
        </p:nvGrpSpPr>
        <p:grpSpPr>
          <a:xfrm>
            <a:off x="821880" y="4382280"/>
            <a:ext cx="370440" cy="369720"/>
            <a:chOff x="821880" y="4382280"/>
            <a:chExt cx="370440" cy="369720"/>
          </a:xfrm>
        </p:grpSpPr>
        <p:sp>
          <p:nvSpPr>
            <p:cNvPr id="48" name="Google Shape;8939;p 1"/>
            <p:cNvSpPr/>
            <p:nvPr/>
          </p:nvSpPr>
          <p:spPr>
            <a:xfrm>
              <a:off x="821880" y="4382280"/>
              <a:ext cx="284040" cy="284400"/>
            </a:xfrm>
            <a:custGeom>
              <a:avLst/>
              <a:gdLst>
                <a:gd name="textAreaLeft" fmla="*/ 0 w 284040"/>
                <a:gd name="textAreaRight" fmla="*/ 284400 w 284040"/>
                <a:gd name="textAreaTop" fmla="*/ 0 h 284400"/>
                <a:gd name="textAreaBottom" fmla="*/ 284760 h 284400"/>
              </a:gdLst>
              <a:ahLst/>
              <a:rect l="textAreaLeft" t="textAreaTop" r="textAreaRight" b="textAreaBottom"/>
              <a:pathLst>
                <a:path w="8955" h="8967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GB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49" name="Google Shape;8940;p 1"/>
            <p:cNvSpPr/>
            <p:nvPr/>
          </p:nvSpPr>
          <p:spPr>
            <a:xfrm>
              <a:off x="916920" y="4459680"/>
              <a:ext cx="113040" cy="97920"/>
            </a:xfrm>
            <a:custGeom>
              <a:avLst/>
              <a:gdLst>
                <a:gd name="textAreaLeft" fmla="*/ 0 w 113040"/>
                <a:gd name="textAreaRight" fmla="*/ 113400 w 113040"/>
                <a:gd name="textAreaTop" fmla="*/ 0 h 97920"/>
                <a:gd name="textAreaBottom" fmla="*/ 98280 h 97920"/>
              </a:gdLst>
              <a:ahLst/>
              <a:rect l="textAreaLeft" t="textAreaTop" r="textAreaRight" b="textAreaBottom"/>
              <a:pathLst>
                <a:path w="3573" h="3097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8960" bIns="48960" anchor="ctr">
              <a:noAutofit/>
            </a:bodyPr>
            <a:p>
              <a:endParaRPr b="0" lang="en-GB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0" name="Google Shape;8941;p 1"/>
            <p:cNvSpPr/>
            <p:nvPr/>
          </p:nvSpPr>
          <p:spPr>
            <a:xfrm>
              <a:off x="898920" y="4500000"/>
              <a:ext cx="106200" cy="90360"/>
            </a:xfrm>
            <a:custGeom>
              <a:avLst/>
              <a:gdLst>
                <a:gd name="textAreaLeft" fmla="*/ 0 w 106200"/>
                <a:gd name="textAreaRight" fmla="*/ 106560 w 106200"/>
                <a:gd name="textAreaTop" fmla="*/ 0 h 90360"/>
                <a:gd name="textAreaBottom" fmla="*/ 90720 h 90360"/>
              </a:gdLst>
              <a:ahLst/>
              <a:rect l="textAreaLeft" t="textAreaTop" r="textAreaRight" b="textAreaBottom"/>
              <a:pathLst>
                <a:path w="3359" h="2858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5360" bIns="45360" anchor="ctr">
              <a:noAutofit/>
            </a:bodyPr>
            <a:p>
              <a:endParaRPr b="0" lang="en-GB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1" name="Google Shape;8942;p 1"/>
            <p:cNvSpPr/>
            <p:nvPr/>
          </p:nvSpPr>
          <p:spPr>
            <a:xfrm>
              <a:off x="1001520" y="4561200"/>
              <a:ext cx="190800" cy="190800"/>
            </a:xfrm>
            <a:custGeom>
              <a:avLst/>
              <a:gdLst>
                <a:gd name="textAreaLeft" fmla="*/ 0 w 190800"/>
                <a:gd name="textAreaRight" fmla="*/ 191160 w 190800"/>
                <a:gd name="textAreaTop" fmla="*/ 0 h 190800"/>
                <a:gd name="textAreaBottom" fmla="*/ 191160 h 190800"/>
              </a:gdLst>
              <a:ahLst/>
              <a:rect l="textAreaLeft" t="textAreaTop" r="textAreaRight" b="textAreaBottom"/>
              <a:pathLst>
                <a:path w="6025" h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endParaRPr b="0" lang="en-GB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2" name="Google Shape;8943;p 1"/>
            <p:cNvSpPr/>
            <p:nvPr/>
          </p:nvSpPr>
          <p:spPr>
            <a:xfrm>
              <a:off x="1063440" y="4624920"/>
              <a:ext cx="64800" cy="64800"/>
            </a:xfrm>
            <a:custGeom>
              <a:avLst/>
              <a:gdLst>
                <a:gd name="textAreaLeft" fmla="*/ 0 w 64800"/>
                <a:gd name="textAreaRight" fmla="*/ 65160 w 64800"/>
                <a:gd name="textAreaTop" fmla="*/ 0 h 64800"/>
                <a:gd name="textAreaBottom" fmla="*/ 65160 h 64800"/>
              </a:gdLst>
              <a:ahLst/>
              <a:rect l="textAreaLeft" t="textAreaTop" r="textAreaRight" b="textAreaBottom"/>
              <a:pathLst>
                <a:path w="2049" h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2400" bIns="32400" anchor="ctr">
              <a:noAutofit/>
            </a:bodyPr>
            <a:p>
              <a:endParaRPr b="0" lang="en-GB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3" name="Google Shape;8944;p 1"/>
            <p:cNvSpPr/>
            <p:nvPr/>
          </p:nvSpPr>
          <p:spPr>
            <a:xfrm>
              <a:off x="929160" y="4489920"/>
              <a:ext cx="70200" cy="70920"/>
            </a:xfrm>
            <a:custGeom>
              <a:avLst/>
              <a:gdLst>
                <a:gd name="textAreaLeft" fmla="*/ 0 w 70200"/>
                <a:gd name="textAreaRight" fmla="*/ 70560 w 70200"/>
                <a:gd name="textAreaTop" fmla="*/ 0 h 70920"/>
                <a:gd name="textAreaBottom" fmla="*/ 71280 h 70920"/>
              </a:gdLst>
              <a:ahLst/>
              <a:rect l="textAreaLeft" t="textAreaTop" r="textAreaRight" b="textAreaBottom"/>
              <a:pathLst>
                <a:path w="2227" h="224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657e9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35640" bIns="35640" anchor="ctr">
              <a:noAutofit/>
            </a:bodyPr>
            <a:p>
              <a:endParaRPr b="0" lang="en-GB" sz="14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54" name=""/>
          <p:cNvSpPr txBox="1"/>
          <p:nvPr/>
        </p:nvSpPr>
        <p:spPr>
          <a:xfrm>
            <a:off x="4264920" y="1569600"/>
            <a:ext cx="2196000" cy="4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(Li, Z,</a:t>
            </a:r>
            <a:r>
              <a:rPr b="0" i="1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 et al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., 2022)</a:t>
            </a:r>
            <a:endParaRPr b="0" lang="en-GB" sz="1400" strike="noStrike" u="none">
              <a:solidFill>
                <a:srgbClr val="666666"/>
              </a:solidFill>
              <a:uFillTx/>
              <a:latin typeface="Arial"/>
            </a:endParaRPr>
          </a:p>
        </p:txBody>
      </p:sp>
      <p:sp>
        <p:nvSpPr>
          <p:cNvPr id="55" name=""/>
          <p:cNvSpPr txBox="1"/>
          <p:nvPr/>
        </p:nvSpPr>
        <p:spPr>
          <a:xfrm>
            <a:off x="4264920" y="1826640"/>
            <a:ext cx="2196000" cy="4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(Monteiro, </a:t>
            </a:r>
            <a:r>
              <a:rPr b="0" i="1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et al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., 2017)</a:t>
            </a:r>
            <a:endParaRPr b="0" lang="en-GB" sz="1400" strike="noStrike" u="none">
              <a:solidFill>
                <a:srgbClr val="666666"/>
              </a:solidFill>
              <a:uFillTx/>
              <a:latin typeface="Arial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4264920" y="2079000"/>
            <a:ext cx="2196000" cy="4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(Biernac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ki, </a:t>
            </a:r>
            <a:r>
              <a:rPr b="0" i="1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et al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., 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2017)</a:t>
            </a:r>
            <a:endParaRPr b="0" lang="en-GB" sz="1400" strike="noStrike" u="none">
              <a:solidFill>
                <a:srgbClr val="666666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27680" y="252000"/>
            <a:ext cx="8856000" cy="61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en-GB" sz="2600" strike="noStrike" u="sng">
                <a:solidFill>
                  <a:srgbClr val="000000"/>
                </a:solidFill>
                <a:uFillTx/>
                <a:latin typeface="Times New Roman"/>
              </a:rPr>
              <a:t>Presentation outline</a:t>
            </a:r>
            <a:endParaRPr b="0" lang="en-GB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9156600" y="216000"/>
            <a:ext cx="743400" cy="72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" name=""/>
          <p:cNvSpPr txBox="1"/>
          <p:nvPr/>
        </p:nvSpPr>
        <p:spPr>
          <a:xfrm>
            <a:off x="910080" y="1150200"/>
            <a:ext cx="3411000" cy="2665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trike="noStrike" u="none">
                <a:solidFill>
                  <a:schemeClr val="dk2"/>
                </a:solidFill>
                <a:uFillTx/>
                <a:latin typeface="Times New Roman"/>
                <a:ea typeface="Times New Roman"/>
              </a:rPr>
              <a:t>Introduction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trike="noStrike" u="none">
                <a:solidFill>
                  <a:schemeClr val="dk2"/>
                </a:solidFill>
                <a:uFillTx/>
                <a:latin typeface="Times New Roman"/>
                <a:ea typeface="Times New Roman"/>
              </a:rPr>
              <a:t>Aim and scope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trike="noStrike" u="none">
                <a:solidFill>
                  <a:schemeClr val="dk2"/>
                </a:solidFill>
                <a:uFillTx/>
                <a:latin typeface="Times New Roman"/>
                <a:ea typeface="Times New Roman"/>
              </a:rPr>
              <a:t>Methodology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trike="noStrike" u="none">
                <a:solidFill>
                  <a:schemeClr val="dk2"/>
                </a:solidFill>
                <a:uFillTx/>
                <a:latin typeface="Times New Roman"/>
                <a:ea typeface="Times New Roman"/>
              </a:rPr>
              <a:t>Results 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trike="noStrike" u="none">
                <a:solidFill>
                  <a:schemeClr val="dk2"/>
                </a:solidFill>
                <a:uFillTx/>
                <a:latin typeface="Times New Roman"/>
                <a:ea typeface="Times New Roman"/>
              </a:rPr>
              <a:t>Conclusions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200" strike="noStrike" u="none">
                <a:solidFill>
                  <a:schemeClr val="dk2"/>
                </a:solidFill>
                <a:uFillTx/>
                <a:latin typeface="Times New Roman"/>
                <a:ea typeface="Times New Roman"/>
              </a:rPr>
              <a:t>References</a:t>
            </a:r>
            <a:endParaRPr b="0" lang="en-GB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2">
            <a:alphaModFix amt="70000"/>
          </a:blip>
          <a:stretch/>
        </p:blipFill>
        <p:spPr>
          <a:xfrm>
            <a:off x="4393440" y="1068840"/>
            <a:ext cx="3924720" cy="3924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32000" y="252000"/>
            <a:ext cx="8856000" cy="61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en-GB" sz="2600" strike="noStrike" u="sng">
                <a:solidFill>
                  <a:srgbClr val="000000"/>
                </a:solidFill>
                <a:uFillTx/>
                <a:latin typeface="Times New Roman"/>
              </a:rPr>
              <a:t>Introduction</a:t>
            </a:r>
            <a:endParaRPr b="0" lang="en-GB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9156960" y="216000"/>
            <a:ext cx="743400" cy="72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" name=""/>
          <p:cNvSpPr txBox="1"/>
          <p:nvPr/>
        </p:nvSpPr>
        <p:spPr>
          <a:xfrm>
            <a:off x="5027040" y="2644200"/>
            <a:ext cx="3832560" cy="790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/>
            <a:r>
              <a:rPr b="1" lang="en-GB" sz="1000" strike="noStrike" u="none">
                <a:solidFill>
                  <a:srgbClr val="000000"/>
                </a:solidFill>
                <a:uFillTx/>
                <a:latin typeface="Times New Roman"/>
              </a:rPr>
              <a:t>Figure 1.</a:t>
            </a:r>
            <a:r>
              <a:rPr b="0" lang="en-GB" sz="1000" strike="noStrike" u="none">
                <a:solidFill>
                  <a:srgbClr val="000000"/>
                </a:solidFill>
                <a:uFillTx/>
                <a:latin typeface="Times New Roman"/>
              </a:rPr>
              <a:t> Molecular model of C-S-H proposed by [3]. Lavender and white spheres are oxygen and hydrogen from water molecules respectively; light blue and brown spheres are inter and intra-layer calcium ions, respectively; electric blue and red spheres are silicon and oxygen atoms in silica tetrahedra.</a:t>
            </a:r>
            <a:endParaRPr b="0" lang="en-GB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" name=""/>
          <p:cNvSpPr txBox="1"/>
          <p:nvPr/>
        </p:nvSpPr>
        <p:spPr>
          <a:xfrm>
            <a:off x="664560" y="3497400"/>
            <a:ext cx="3554640" cy="1242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Considers only the chemical specificity of the system as the overriding constraint. 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MT Extra" charset="2"/>
              <a:buChar char=""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Calcium/Silicon ratio (C/S) = 1.7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MT Extra" charset="2"/>
              <a:buChar char=""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C-S-H particle density of 2.6 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exMaths Symbols"/>
                <a:ea typeface="TexMaths Symbols"/>
              </a:rPr>
              <a:t>g/cm</a:t>
            </a:r>
            <a:r>
              <a:rPr b="0" lang="en-GB" sz="1400" strike="noStrike" u="none" baseline="33000">
                <a:solidFill>
                  <a:srgbClr val="000000"/>
                </a:solidFill>
                <a:uFillTx/>
                <a:latin typeface="TexMaths Symbols"/>
                <a:ea typeface="TexMaths Symbols"/>
              </a:rPr>
              <a:t>2</a:t>
            </a: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 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"/>
          <p:cNvSpPr txBox="1"/>
          <p:nvPr/>
        </p:nvSpPr>
        <p:spPr>
          <a:xfrm>
            <a:off x="376920" y="1157760"/>
            <a:ext cx="4159080" cy="2202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Cement hydrates (C-S-H) are the main product of cement hydration. 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Disordered, gel-like structure with short range order resembling layered tobermorite.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Responsible for the mechanical strength, chemical and transport properties, and durability of cement, and consequently, of concrete itself. 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</a:pP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363960" y="813600"/>
            <a:ext cx="2770560" cy="59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800" strike="noStrike" u="none">
                <a:solidFill>
                  <a:srgbClr val="000000"/>
                </a:solidFill>
                <a:uFillTx/>
                <a:latin typeface="Times New Roman"/>
              </a:rPr>
              <a:t>Cement Hydrates (C-S-H)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2">
            <a:alphaModFix amt="50000"/>
          </a:blip>
          <a:srcRect l="2224" t="0" r="20233" b="0"/>
          <a:stretch/>
        </p:blipFill>
        <p:spPr>
          <a:xfrm>
            <a:off x="4962240" y="281880"/>
            <a:ext cx="3518280" cy="241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" name="" descr="28§display§&#10;(CaO)$_{1.65}$(SiO$_{2}$)(H$_{2}$O)$_{1.75}$&#10;§svg§600§TRUE§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  <a:alphaModFix amt="50000"/>
          </a:blip>
          <a:stretch/>
        </p:blipFill>
        <p:spPr>
          <a:xfrm>
            <a:off x="925200" y="4954320"/>
            <a:ext cx="2543040" cy="239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" name=""/>
          <p:cNvSpPr txBox="1"/>
          <p:nvPr/>
        </p:nvSpPr>
        <p:spPr>
          <a:xfrm>
            <a:off x="651960" y="3099600"/>
            <a:ext cx="365508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600" strike="noStrike" u="none">
                <a:solidFill>
                  <a:srgbClr val="000000"/>
                </a:solidFill>
                <a:uFillTx/>
                <a:latin typeface="Times New Roman"/>
              </a:rPr>
              <a:t>Molecular model 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</a:rPr>
              <a:t>(Pellenq, </a:t>
            </a:r>
            <a:r>
              <a:rPr b="0" i="1" lang="en-GB" sz="1400" strike="noStrike" u="none">
                <a:solidFill>
                  <a:srgbClr val="666666"/>
                </a:solidFill>
                <a:uFillTx/>
                <a:latin typeface="Times New Roman"/>
              </a:rPr>
              <a:t>et al.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</a:rPr>
              <a:t>, 2009)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70" name="Google Shape;1449;p63"/>
          <p:cNvGrpSpPr/>
          <p:nvPr/>
        </p:nvGrpSpPr>
        <p:grpSpPr>
          <a:xfrm>
            <a:off x="437760" y="3168360"/>
            <a:ext cx="239400" cy="189360"/>
            <a:chOff x="437760" y="3168360"/>
            <a:chExt cx="239400" cy="189360"/>
          </a:xfrm>
        </p:grpSpPr>
        <p:sp>
          <p:nvSpPr>
            <p:cNvPr id="71" name="Google Shape;1450;p 1"/>
            <p:cNvSpPr/>
            <p:nvPr/>
          </p:nvSpPr>
          <p:spPr>
            <a:xfrm>
              <a:off x="437760" y="3168360"/>
              <a:ext cx="141120" cy="189360"/>
            </a:xfrm>
            <a:custGeom>
              <a:avLst/>
              <a:gdLst>
                <a:gd name="textAreaLeft" fmla="*/ 0 w 141120"/>
                <a:gd name="textAreaRight" fmla="*/ 141480 w 141120"/>
                <a:gd name="textAreaTop" fmla="*/ 0 h 189360"/>
                <a:gd name="textAreaBottom" fmla="*/ 189720 h 189360"/>
              </a:gdLst>
              <a:ahLst/>
              <a:rect l="textAreaLeft" t="textAreaTop" r="textAreaRight" b="textAreaBottom"/>
              <a:pathLst>
                <a:path w="1415" h="1869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9360">
              <a:solidFill>
                <a:srgbClr val="5983b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56880" bIns="56880" anchor="ctr">
              <a:noAutofit/>
            </a:bodyPr>
            <a:p>
              <a:endParaRPr b="0" lang="en-GB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2" name="Google Shape;1451;p 1"/>
            <p:cNvSpPr/>
            <p:nvPr/>
          </p:nvSpPr>
          <p:spPr>
            <a:xfrm>
              <a:off x="534600" y="3168360"/>
              <a:ext cx="142560" cy="18936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189360"/>
                <a:gd name="textAreaBottom" fmla="*/ 189720 h 189360"/>
              </a:gdLst>
              <a:ahLst/>
              <a:rect l="textAreaLeft" t="textAreaTop" r="textAreaRight" b="textAreaBottom"/>
              <a:pathLst>
                <a:path w="1422" h="1869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9360">
              <a:solidFill>
                <a:srgbClr val="5983b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56880" bIns="56880" anchor="ctr">
              <a:noAutofit/>
            </a:bodyPr>
            <a:p>
              <a:endParaRPr b="0" lang="en-GB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73" name="Google Shape;1410;p63"/>
          <p:cNvSpPr/>
          <p:nvPr/>
        </p:nvSpPr>
        <p:spPr>
          <a:xfrm>
            <a:off x="448560" y="4913640"/>
            <a:ext cx="351360" cy="266400"/>
          </a:xfrm>
          <a:custGeom>
            <a:avLst/>
            <a:gdLst>
              <a:gd name="textAreaLeft" fmla="*/ 0 w 351360"/>
              <a:gd name="textAreaRight" fmla="*/ 351720 w 351360"/>
              <a:gd name="textAreaTop" fmla="*/ 0 h 266400"/>
              <a:gd name="textAreaBottom" fmla="*/ 266760 h 266400"/>
            </a:gdLst>
            <a:ahLst/>
            <a:rect l="textAreaLeft" t="textAreaTop" r="textAreaRight" b="textAreaBottom"/>
            <a:pathLst>
              <a:path w="2756" h="1918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360">
            <a:solidFill>
              <a:srgbClr val="50938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58320" bIns="58320" anchor="ctr">
            <a:noAutofit/>
          </a:bodyPr>
          <a:p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4347720" y="1157760"/>
            <a:ext cx="2196000" cy="4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(Papatzani,</a:t>
            </a:r>
            <a:r>
              <a:rPr b="0" i="1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 et al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., 2015)</a:t>
            </a:r>
            <a:endParaRPr b="0" lang="en-GB" sz="1400" strike="noStrike" u="none">
              <a:solidFill>
                <a:srgbClr val="666666"/>
              </a:solidFill>
              <a:uFillTx/>
              <a:latin typeface="Arial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4347720" y="1410120"/>
            <a:ext cx="2196000" cy="4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(Qomi,</a:t>
            </a:r>
            <a:r>
              <a:rPr b="0" i="1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 </a:t>
            </a:r>
            <a:r>
              <a:rPr b="0" i="1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et al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., 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2020)</a:t>
            </a:r>
            <a:endParaRPr b="0" lang="en-GB" sz="1400" strike="noStrike" u="none">
              <a:solidFill>
                <a:srgbClr val="666666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>
                <p:childTnLst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5" dur="2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0" dur="10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5" dur="10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0" dur="10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32000" y="252000"/>
            <a:ext cx="8856000" cy="61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2600" strike="noStrike" u="sng">
                <a:solidFill>
                  <a:srgbClr val="000000"/>
                </a:solidFill>
                <a:uFillTx/>
                <a:latin typeface="Times New Roman"/>
              </a:rPr>
              <a:t>Aim and scope</a:t>
            </a:r>
            <a:endParaRPr b="0" lang="en-GB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9156960" y="216000"/>
            <a:ext cx="743400" cy="72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8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491400" y="942840"/>
            <a:ext cx="4432680" cy="1488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" name=""/>
          <p:cNvSpPr txBox="1"/>
          <p:nvPr/>
        </p:nvSpPr>
        <p:spPr>
          <a:xfrm>
            <a:off x="491040" y="2428200"/>
            <a:ext cx="4432680" cy="93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/>
            <a:r>
              <a:rPr b="1" lang="en-GB" sz="1000" strike="noStrike" u="none">
                <a:solidFill>
                  <a:srgbClr val="000000"/>
                </a:solidFill>
                <a:uFillTx/>
                <a:latin typeface="Times New Roman"/>
              </a:rPr>
              <a:t>Figure 2. </a:t>
            </a:r>
            <a:r>
              <a:rPr b="0" lang="en-GB" sz="1000" strike="noStrike" u="none">
                <a:solidFill>
                  <a:srgbClr val="000000"/>
                </a:solidFill>
                <a:uFillTx/>
                <a:latin typeface="Times New Roman"/>
              </a:rPr>
              <a:t>A four-level model to represent the upscaling C-S-H properties from the nanoscale to the engineering scale. (a) Snapshot of the nanostructure of C-S-H. (b) The mesostructure of C-S-H created by agglomeration of  randomly oriented C-S-H nanoparticles. (c) The microtexture of hardened paste composed by hydration products. (d) The macrotexture of cement paste at the engineering level. </a:t>
            </a:r>
            <a:endParaRPr b="0" lang="en-GB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5308560" y="1157400"/>
            <a:ext cx="4564800" cy="876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Develop and validate an MLFF for accurate prediction of CSH’s equation of state and mechanical properties, achieving DFT-level accuracy with significantly reduced computational cost. 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" name=""/>
          <p:cNvSpPr txBox="1"/>
          <p:nvPr/>
        </p:nvSpPr>
        <p:spPr>
          <a:xfrm>
            <a:off x="5188320" y="867960"/>
            <a:ext cx="328428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600" strike="noStrike" u="none">
                <a:solidFill>
                  <a:srgbClr val="000000"/>
                </a:solidFill>
                <a:uFillTx/>
                <a:latin typeface="Times New Roman"/>
              </a:rPr>
              <a:t>Principal Objective</a:t>
            </a:r>
            <a:endParaRPr b="0" lang="en-GB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" name=""/>
          <p:cNvSpPr txBox="1"/>
          <p:nvPr/>
        </p:nvSpPr>
        <p:spPr>
          <a:xfrm>
            <a:off x="5188680" y="2056320"/>
            <a:ext cx="328428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600" strike="noStrike" u="none">
                <a:solidFill>
                  <a:srgbClr val="000000"/>
                </a:solidFill>
                <a:uFillTx/>
                <a:latin typeface="Times New Roman"/>
              </a:rPr>
              <a:t>Secondary Objectives</a:t>
            </a:r>
            <a:endParaRPr b="0" lang="en-GB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"/>
          <p:cNvSpPr txBox="1"/>
          <p:nvPr/>
        </p:nvSpPr>
        <p:spPr>
          <a:xfrm>
            <a:off x="5308560" y="2345760"/>
            <a:ext cx="4564800" cy="248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Characterize the electronic and structural properties of CSH through initial DFT relaxation and DOS/PDOS analysis to provide a reliable foundation for MLFF development.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Train an MLFF on-the-fly during a MD simulation at 400 K and evaluate its predictive accuracy through error analysis of energies, forces, and stresses, followed by refitting.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Determine low-energy CSH configurations and mechanical properties using MLFF-based simulated annealing and EOS calculations, preparing for DFT validation. 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962640" y="4059360"/>
            <a:ext cx="3337560" cy="121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" name=""/>
          <p:cNvSpPr txBox="1"/>
          <p:nvPr/>
        </p:nvSpPr>
        <p:spPr>
          <a:xfrm>
            <a:off x="428040" y="3354120"/>
            <a:ext cx="2235600" cy="4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Naive approach: DFT solely 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Better approach: DFT + ML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2950920" y="3513960"/>
            <a:ext cx="2196000" cy="48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(Biernacki, </a:t>
            </a:r>
            <a:r>
              <a:rPr b="0" i="1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et al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., 2017)</a:t>
            </a:r>
            <a:endParaRPr b="0" lang="en-GB" sz="1400" strike="noStrike" u="none">
              <a:solidFill>
                <a:srgbClr val="666666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9" dur="10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4" dur="1000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32000" y="252000"/>
            <a:ext cx="8856000" cy="61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en-GB" sz="2600" strike="noStrike" u="sng">
                <a:solidFill>
                  <a:srgbClr val="000000"/>
                </a:solidFill>
                <a:uFillTx/>
                <a:latin typeface="Times New Roman"/>
              </a:rPr>
              <a:t>Methodology</a:t>
            </a:r>
            <a:endParaRPr b="0" lang="en-GB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9156960" y="216000"/>
            <a:ext cx="743400" cy="72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2">
            <a:alphaModFix amt="50000"/>
          </a:blip>
          <a:srcRect l="2224" t="0" r="20233" b="0"/>
          <a:stretch/>
        </p:blipFill>
        <p:spPr>
          <a:xfrm>
            <a:off x="1076760" y="2450880"/>
            <a:ext cx="1824840" cy="1251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672480" y="2440440"/>
            <a:ext cx="444960" cy="294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" name=""/>
          <p:cNvSpPr txBox="1"/>
          <p:nvPr/>
        </p:nvSpPr>
        <p:spPr>
          <a:xfrm>
            <a:off x="1443960" y="1085400"/>
            <a:ext cx="771120" cy="34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800" strike="noStrike" u="none">
                <a:solidFill>
                  <a:srgbClr val="000000"/>
                </a:solidFill>
                <a:uFillTx/>
                <a:latin typeface="Times New Roman"/>
              </a:rPr>
              <a:t>Setup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3892680" y="1874160"/>
            <a:ext cx="2252160" cy="1900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" name=""/>
          <p:cNvSpPr/>
          <p:nvPr/>
        </p:nvSpPr>
        <p:spPr>
          <a:xfrm>
            <a:off x="431640" y="1526040"/>
            <a:ext cx="2773800" cy="2381760"/>
          </a:xfrm>
          <a:prstGeom prst="rect">
            <a:avLst/>
          </a:prstGeom>
          <a:noFill/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5">
            <a:alphaModFix amt="50000"/>
          </a:blip>
          <a:stretch/>
        </p:blipFill>
        <p:spPr>
          <a:xfrm>
            <a:off x="940680" y="1815840"/>
            <a:ext cx="764640" cy="329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3635640" y="1526040"/>
            <a:ext cx="2773800" cy="2381760"/>
          </a:xfrm>
          <a:prstGeom prst="rect">
            <a:avLst/>
          </a:prstGeom>
          <a:noFill/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"/>
          <p:cNvSpPr/>
          <p:nvPr/>
        </p:nvSpPr>
        <p:spPr>
          <a:xfrm>
            <a:off x="6875640" y="1526040"/>
            <a:ext cx="2773800" cy="2381760"/>
          </a:xfrm>
          <a:prstGeom prst="rect">
            <a:avLst/>
          </a:prstGeom>
          <a:noFill/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"/>
          <p:cNvSpPr txBox="1"/>
          <p:nvPr/>
        </p:nvSpPr>
        <p:spPr>
          <a:xfrm>
            <a:off x="3842640" y="1085400"/>
            <a:ext cx="2438640" cy="59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800" strike="noStrike" u="none">
                <a:solidFill>
                  <a:srgbClr val="000000"/>
                </a:solidFill>
                <a:uFillTx/>
                <a:latin typeface="Times New Roman"/>
              </a:rPr>
              <a:t>Structure optimisation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"/>
          <p:cNvSpPr txBox="1"/>
          <p:nvPr/>
        </p:nvSpPr>
        <p:spPr>
          <a:xfrm>
            <a:off x="6663960" y="1085400"/>
            <a:ext cx="3246120" cy="343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800" strike="noStrike" u="none">
                <a:solidFill>
                  <a:srgbClr val="000000"/>
                </a:solidFill>
                <a:uFillTx/>
                <a:latin typeface="Times New Roman"/>
              </a:rPr>
              <a:t>MLFF training and prediction</a:t>
            </a:r>
            <a:endParaRPr b="0" lang="en-GB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6">
            <a:alphaModFix amt="50000"/>
          </a:blip>
          <a:stretch/>
        </p:blipFill>
        <p:spPr>
          <a:xfrm>
            <a:off x="7273080" y="2073240"/>
            <a:ext cx="2092680" cy="1317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" name=""/>
          <p:cNvSpPr txBox="1"/>
          <p:nvPr/>
        </p:nvSpPr>
        <p:spPr>
          <a:xfrm>
            <a:off x="340560" y="3929400"/>
            <a:ext cx="2850120" cy="1576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MT Extra" charset="2"/>
              <a:buChar char=""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DFTB+ with GFN1-xTB method for k-points convergence test.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MT Extra" charset="2"/>
              <a:buChar char=""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VASP with PBESol + DFTD3(BJ) for k-point convergence and Cut-off energy  convergence test.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"/>
          <p:cNvSpPr txBox="1"/>
          <p:nvPr/>
        </p:nvSpPr>
        <p:spPr>
          <a:xfrm>
            <a:off x="3580560" y="3929760"/>
            <a:ext cx="2890080" cy="1242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MT Extra" charset="2"/>
              <a:buChar char=""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K-points convergence test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MT Extra" charset="2"/>
              <a:buChar char=""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Cut-off energy convergence test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MT Extra" charset="2"/>
              <a:buChar char=""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DOS/PDOS calculations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"/>
          <p:cNvSpPr txBox="1"/>
          <p:nvPr/>
        </p:nvSpPr>
        <p:spPr>
          <a:xfrm>
            <a:off x="6820560" y="3929760"/>
            <a:ext cx="2890080" cy="1433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MT Extra" charset="2"/>
              <a:buChar char=""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Molecular Dynamics and on-the-fly MLFF training. 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MT Extra" charset="2"/>
              <a:buChar char=""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MLFF refinement (error analysis and refitting)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MT Extra" charset="2"/>
              <a:buChar char=""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EOS and Simulated Annealing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4" dur="indefinite" restart="never" nodeType="tmRoot">
          <p:childTnLst>
            <p:seq>
              <p:cTn id="185" dur="indefinite" nodeType="mainSeq">
                <p:childTnLst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9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429000" y="2469240"/>
            <a:ext cx="3222000" cy="73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en-GB" sz="2600" strike="noStrike" u="none">
                <a:solidFill>
                  <a:srgbClr val="000000"/>
                </a:solidFill>
                <a:uFillTx/>
                <a:latin typeface="Times New Roman"/>
              </a:rPr>
              <a:t>Structure optimisation</a:t>
            </a:r>
            <a:endParaRPr b="0" lang="en-GB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9156960" y="216000"/>
            <a:ext cx="743400" cy="72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9156960" y="216000"/>
            <a:ext cx="743400" cy="72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27680" y="252000"/>
            <a:ext cx="8856000" cy="61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1" lang="en-GB" sz="2600" strike="noStrike" u="none">
                <a:solidFill>
                  <a:srgbClr val="000000"/>
                </a:solidFill>
                <a:uFillTx/>
                <a:latin typeface="Times New Roman"/>
              </a:rPr>
              <a:t>Structure optimisation</a:t>
            </a:r>
            <a:endParaRPr b="0" lang="en-GB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2033640" y="1744200"/>
            <a:ext cx="2869200" cy="1655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5200920" y="1744200"/>
            <a:ext cx="2845440" cy="1677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"/>
          <p:cNvSpPr txBox="1"/>
          <p:nvPr/>
        </p:nvSpPr>
        <p:spPr>
          <a:xfrm>
            <a:off x="328680" y="1156320"/>
            <a:ext cx="328428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600" strike="noStrike" u="none">
                <a:solidFill>
                  <a:srgbClr val="000000"/>
                </a:solidFill>
                <a:uFillTx/>
                <a:latin typeface="Times New Roman"/>
              </a:rPr>
              <a:t>K-points convergence (DFTB+)</a:t>
            </a:r>
            <a:endParaRPr b="0" lang="en-GB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"/>
          <p:cNvSpPr txBox="1"/>
          <p:nvPr/>
        </p:nvSpPr>
        <p:spPr>
          <a:xfrm>
            <a:off x="1895400" y="3400560"/>
            <a:ext cx="6214680" cy="51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GB" sz="1000" strike="noStrike" u="none">
                <a:solidFill>
                  <a:srgbClr val="000000"/>
                </a:solidFill>
                <a:uFillTx/>
                <a:latin typeface="Times New Roman"/>
              </a:rPr>
              <a:t>Figure 2. </a:t>
            </a:r>
            <a:r>
              <a:rPr b="0" lang="en-GB" sz="1000" strike="noStrike" u="none">
                <a:solidFill>
                  <a:srgbClr val="000000"/>
                </a:solidFill>
                <a:uFillTx/>
                <a:latin typeface="Times New Roman"/>
              </a:rPr>
              <a:t>k-point convergence test computed using DFTB+ with the GFN1-xTB method for </a:t>
            </a:r>
            <a:r>
              <a:rPr b="0" lang="en-GB" sz="1000" strike="noStrike" u="none">
                <a:solidFill>
                  <a:srgbClr val="000000"/>
                </a:solidFill>
                <a:uFillTx/>
                <a:latin typeface="TexMaths Symbols"/>
                <a:ea typeface="TexMaths Symbols"/>
              </a:rPr>
              <a:t>0.03≤</a:t>
            </a:r>
            <a:r>
              <a:rPr b="0" lang="en-GB" sz="1000" strike="noStrike" u="none">
                <a:solidFill>
                  <a:srgbClr val="000000"/>
                </a:solidFill>
                <a:uFillTx/>
                <a:latin typeface="Times New Roman"/>
                <a:ea typeface="TexMaths Symbols"/>
              </a:rPr>
              <a:t>∆</a:t>
            </a:r>
            <a:r>
              <a:rPr b="0" lang="en-GB" sz="10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k (</a:t>
            </a:r>
            <a:r>
              <a:rPr b="0" lang="en-GB" sz="1000" strike="noStrike" u="none">
                <a:solidFill>
                  <a:srgbClr val="000000"/>
                </a:solidFill>
                <a:uFillTx/>
                <a:latin typeface="TexMaths Symbols"/>
                <a:ea typeface="TexMaths Symbols"/>
              </a:rPr>
              <a:t>Å</a:t>
            </a:r>
            <a:r>
              <a:rPr b="0" lang="en-GB" sz="1000" strike="noStrike" u="none" baseline="33000">
                <a:solidFill>
                  <a:srgbClr val="000000"/>
                </a:solidFill>
                <a:uFillTx/>
                <a:latin typeface="TexMaths Symbols"/>
                <a:ea typeface="TexMaths Symbols"/>
              </a:rPr>
              <a:t>−1</a:t>
            </a:r>
            <a:r>
              <a:rPr b="0" lang="en-GB" sz="10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 </a:t>
            </a:r>
            <a:r>
              <a:rPr b="0" lang="en-GB" sz="10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)</a:t>
            </a:r>
            <a:r>
              <a:rPr b="0" lang="en-GB" sz="1000" strike="noStrike" u="none">
                <a:solidFill>
                  <a:srgbClr val="000000"/>
                </a:solidFill>
                <a:uFillTx/>
                <a:latin typeface="TexMaths Symbols"/>
                <a:ea typeface="TexMaths Symbols"/>
              </a:rPr>
              <a:t>≤0.060</a:t>
            </a:r>
            <a:r>
              <a:rPr b="0" lang="en-GB" sz="10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. Due to the large, disordered nature of the C-S-H supercell, the total energy shows negligible variation beyond the </a:t>
            </a:r>
            <a:r>
              <a:rPr b="0" lang="en-GB" sz="10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Γ-point, justifying its use in subsequent calculations.</a:t>
            </a:r>
            <a:endParaRPr b="0" lang="en-GB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11" name="Google Shape;1449;p 1"/>
          <p:cNvGrpSpPr/>
          <p:nvPr/>
        </p:nvGrpSpPr>
        <p:grpSpPr>
          <a:xfrm>
            <a:off x="438120" y="4068360"/>
            <a:ext cx="239400" cy="189360"/>
            <a:chOff x="438120" y="4068360"/>
            <a:chExt cx="239400" cy="189360"/>
          </a:xfrm>
        </p:grpSpPr>
        <p:sp>
          <p:nvSpPr>
            <p:cNvPr id="112" name="Google Shape;1450;p 2"/>
            <p:cNvSpPr/>
            <p:nvPr/>
          </p:nvSpPr>
          <p:spPr>
            <a:xfrm>
              <a:off x="438120" y="4068360"/>
              <a:ext cx="141120" cy="189360"/>
            </a:xfrm>
            <a:custGeom>
              <a:avLst/>
              <a:gdLst>
                <a:gd name="textAreaLeft" fmla="*/ 0 w 141120"/>
                <a:gd name="textAreaRight" fmla="*/ 141480 w 141120"/>
                <a:gd name="textAreaTop" fmla="*/ 0 h 189360"/>
                <a:gd name="textAreaBottom" fmla="*/ 189720 h 189360"/>
              </a:gdLst>
              <a:ahLst/>
              <a:rect l="textAreaLeft" t="textAreaTop" r="textAreaRight" b="textAreaBottom"/>
              <a:pathLst>
                <a:path w="1415" h="1869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9360">
              <a:solidFill>
                <a:srgbClr val="5983b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56880" bIns="56880" anchor="ctr">
              <a:noAutofit/>
            </a:bodyPr>
            <a:p>
              <a:endParaRPr b="0" lang="en-GB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Google Shape;1451;p 2"/>
            <p:cNvSpPr/>
            <p:nvPr/>
          </p:nvSpPr>
          <p:spPr>
            <a:xfrm>
              <a:off x="534960" y="4068360"/>
              <a:ext cx="142560" cy="18936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189360"/>
                <a:gd name="textAreaBottom" fmla="*/ 189720 h 189360"/>
              </a:gdLst>
              <a:ahLst/>
              <a:rect l="textAreaLeft" t="textAreaTop" r="textAreaRight" b="textAreaBottom"/>
              <a:pathLst>
                <a:path w="1422" h="1869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9360">
              <a:solidFill>
                <a:srgbClr val="5983b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56880" bIns="56880" anchor="ctr">
              <a:noAutofit/>
            </a:bodyPr>
            <a:p>
              <a:endParaRPr b="0" lang="en-GB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14" name=""/>
          <p:cNvSpPr txBox="1"/>
          <p:nvPr/>
        </p:nvSpPr>
        <p:spPr>
          <a:xfrm>
            <a:off x="652320" y="3999960"/>
            <a:ext cx="112896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600" strike="noStrike" u="none">
                <a:solidFill>
                  <a:srgbClr val="000000"/>
                </a:solidFill>
                <a:uFillTx/>
                <a:latin typeface="Times New Roman"/>
              </a:rPr>
              <a:t>Highlights</a:t>
            </a:r>
            <a:endParaRPr b="0" lang="en-GB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"/>
          <p:cNvSpPr txBox="1"/>
          <p:nvPr/>
        </p:nvSpPr>
        <p:spPr>
          <a:xfrm>
            <a:off x="641520" y="4295880"/>
            <a:ext cx="8559720" cy="837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Total energy convergence achieved at a 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TexMaths Symbols"/>
              </a:rPr>
              <a:t>∆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Times New Roman"/>
              </a:rPr>
              <a:t>k = 0.060 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exMaths Symbols"/>
                <a:ea typeface="TexMaths Symbols"/>
              </a:rPr>
              <a:t>Å</a:t>
            </a:r>
            <a:r>
              <a:rPr b="0" lang="en-GB" sz="1400" strike="noStrike" u="none" baseline="33000">
                <a:solidFill>
                  <a:srgbClr val="666666"/>
                </a:solidFill>
                <a:uFillTx/>
                <a:latin typeface="TexMaths Symbols"/>
                <a:ea typeface="TexMaths Symbols"/>
              </a:rPr>
              <a:t>−1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Times New Roman"/>
              </a:rPr>
              <a:t> 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Times New Roman"/>
              </a:rPr>
              <a:t> 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1×1×1 k-point grid using GFN1-xTB  (&lt;1meV variations) 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Results used to guide higher-level VASP calculations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" name=""/>
          <p:cNvSpPr txBox="1"/>
          <p:nvPr/>
        </p:nvSpPr>
        <p:spPr>
          <a:xfrm>
            <a:off x="353880" y="775440"/>
            <a:ext cx="6763320" cy="4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Times New Roman"/>
                <a:ea typeface="Source Han Sans SC"/>
              </a:rPr>
              <a:t>The files needed for these simulations are INCAR, POSCAR, KPOINTS, and POTCAR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2" dur="indefinite" restart="never" nodeType="tmRoot">
          <p:childTnLst>
            <p:seq>
              <p:cTn id="263" dur="indefinite" nodeType="mainSeq">
                <p:childTnLst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7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6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8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93" dur="125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96" dur="125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1" dur="1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6" dur="1000"/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9156960" y="216000"/>
            <a:ext cx="743400" cy="72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8" name=""/>
          <p:cNvSpPr txBox="1"/>
          <p:nvPr/>
        </p:nvSpPr>
        <p:spPr>
          <a:xfrm>
            <a:off x="329040" y="436680"/>
            <a:ext cx="650520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600" strike="noStrike" u="none">
                <a:solidFill>
                  <a:srgbClr val="000000"/>
                </a:solidFill>
                <a:uFillTx/>
                <a:latin typeface="Times New Roman"/>
              </a:rPr>
              <a:t>Cut-off energy convergence (VASP)</a:t>
            </a:r>
            <a:endParaRPr b="0" lang="en-GB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3658680" y="876600"/>
            <a:ext cx="2763000" cy="175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1925640" y="2445480"/>
            <a:ext cx="6228720" cy="1139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1" name=""/>
          <p:cNvSpPr txBox="1"/>
          <p:nvPr/>
        </p:nvSpPr>
        <p:spPr>
          <a:xfrm>
            <a:off x="1823760" y="3652920"/>
            <a:ext cx="6372000" cy="51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GB" sz="1000" strike="noStrike" u="none">
                <a:solidFill>
                  <a:srgbClr val="000000"/>
                </a:solidFill>
                <a:uFillTx/>
                <a:latin typeface="Times New Roman"/>
              </a:rPr>
              <a:t>Figure 2. </a:t>
            </a:r>
            <a:r>
              <a:rPr b="0" lang="en-GB" sz="1000" strike="noStrike" u="none">
                <a:solidFill>
                  <a:srgbClr val="000000"/>
                </a:solidFill>
                <a:uFillTx/>
                <a:latin typeface="Times New Roman"/>
              </a:rPr>
              <a:t>Cut-off energy convergence test computed using VASP with the PBESol+DFTD3(BJ) functional for 300</a:t>
            </a:r>
            <a:r>
              <a:rPr b="0" lang="en-GB" sz="1000" strike="noStrike" u="none">
                <a:solidFill>
                  <a:srgbClr val="000000"/>
                </a:solidFill>
                <a:uFillTx/>
                <a:latin typeface="TexMaths Symbols"/>
                <a:ea typeface="TexMaths Symbols"/>
              </a:rPr>
              <a:t>≤</a:t>
            </a:r>
            <a:r>
              <a:rPr b="0" lang="en-GB" sz="1000" strike="noStrike" u="none">
                <a:solidFill>
                  <a:srgbClr val="000000"/>
                </a:solidFill>
                <a:uFillTx/>
                <a:latin typeface="Times New Roman"/>
                <a:ea typeface="TexMaths Symbols"/>
              </a:rPr>
              <a:t>E</a:t>
            </a:r>
            <a:r>
              <a:rPr b="0" lang="en-GB" sz="1000" strike="noStrike" u="none" baseline="-8000">
                <a:solidFill>
                  <a:srgbClr val="000000"/>
                </a:solidFill>
                <a:uFillTx/>
                <a:latin typeface="TexMaths Symbols"/>
                <a:ea typeface="TexMaths Symbols"/>
              </a:rPr>
              <a:t>cut</a:t>
            </a:r>
            <a:r>
              <a:rPr b="0" lang="en-GB" sz="10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 (</a:t>
            </a:r>
            <a:r>
              <a:rPr b="0" lang="en-GB" sz="1000" strike="noStrike" u="none">
                <a:solidFill>
                  <a:srgbClr val="000000"/>
                </a:solidFill>
                <a:uFillTx/>
                <a:latin typeface="TexMaths Symbols"/>
                <a:ea typeface="TexMaths Symbols"/>
              </a:rPr>
              <a:t>eV</a:t>
            </a:r>
            <a:r>
              <a:rPr b="0" lang="en-GB" sz="10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)</a:t>
            </a:r>
            <a:r>
              <a:rPr b="0" lang="en-GB" sz="1000" strike="noStrike" u="none">
                <a:solidFill>
                  <a:srgbClr val="000000"/>
                </a:solidFill>
                <a:uFillTx/>
                <a:latin typeface="TexMaths Symbols"/>
                <a:ea typeface="TexMaths Symbols"/>
              </a:rPr>
              <a:t>≤900</a:t>
            </a:r>
            <a:r>
              <a:rPr b="0" lang="en-GB" sz="1000" strike="noStrike" u="none">
                <a:solidFill>
                  <a:srgbClr val="000000"/>
                </a:solidFill>
                <a:uFillTx/>
                <a:latin typeface="Times New Roman"/>
                <a:ea typeface="Times New Roman"/>
              </a:rPr>
              <a:t>. Convergence within 1 meV/atom is reached at 800 eV.</a:t>
            </a:r>
            <a:endParaRPr b="0" lang="en-GB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22" name="Google Shape;1449;p 2"/>
          <p:cNvGrpSpPr/>
          <p:nvPr/>
        </p:nvGrpSpPr>
        <p:grpSpPr>
          <a:xfrm>
            <a:off x="435960" y="4212360"/>
            <a:ext cx="239400" cy="189360"/>
            <a:chOff x="435960" y="4212360"/>
            <a:chExt cx="239400" cy="189360"/>
          </a:xfrm>
        </p:grpSpPr>
        <p:sp>
          <p:nvSpPr>
            <p:cNvPr id="123" name="Google Shape;1450;p 3"/>
            <p:cNvSpPr/>
            <p:nvPr/>
          </p:nvSpPr>
          <p:spPr>
            <a:xfrm>
              <a:off x="435960" y="4212360"/>
              <a:ext cx="141120" cy="189360"/>
            </a:xfrm>
            <a:custGeom>
              <a:avLst/>
              <a:gdLst>
                <a:gd name="textAreaLeft" fmla="*/ 0 w 141120"/>
                <a:gd name="textAreaRight" fmla="*/ 141480 w 141120"/>
                <a:gd name="textAreaTop" fmla="*/ 0 h 189360"/>
                <a:gd name="textAreaBottom" fmla="*/ 189720 h 189360"/>
              </a:gdLst>
              <a:ahLst/>
              <a:rect l="textAreaLeft" t="textAreaTop" r="textAreaRight" b="textAreaBottom"/>
              <a:pathLst>
                <a:path w="1415" h="1869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9360">
              <a:solidFill>
                <a:srgbClr val="5983b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56880" bIns="56880" anchor="ctr">
              <a:noAutofit/>
            </a:bodyPr>
            <a:p>
              <a:endParaRPr b="0" lang="en-GB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24" name="Google Shape;1451;p 3"/>
            <p:cNvSpPr/>
            <p:nvPr/>
          </p:nvSpPr>
          <p:spPr>
            <a:xfrm>
              <a:off x="532800" y="4212360"/>
              <a:ext cx="142560" cy="189360"/>
            </a:xfrm>
            <a:custGeom>
              <a:avLst/>
              <a:gdLst>
                <a:gd name="textAreaLeft" fmla="*/ 0 w 142560"/>
                <a:gd name="textAreaRight" fmla="*/ 142920 w 142560"/>
                <a:gd name="textAreaTop" fmla="*/ 0 h 189360"/>
                <a:gd name="textAreaBottom" fmla="*/ 189720 h 189360"/>
              </a:gdLst>
              <a:ahLst/>
              <a:rect l="textAreaLeft" t="textAreaTop" r="textAreaRight" b="textAreaBottom"/>
              <a:pathLst>
                <a:path w="1422" h="1869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9360">
              <a:solidFill>
                <a:srgbClr val="5983b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56880" bIns="56880" anchor="ctr">
              <a:noAutofit/>
            </a:bodyPr>
            <a:p>
              <a:endParaRPr b="0" lang="en-GB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25" name=""/>
          <p:cNvSpPr txBox="1"/>
          <p:nvPr/>
        </p:nvSpPr>
        <p:spPr>
          <a:xfrm>
            <a:off x="650160" y="4143960"/>
            <a:ext cx="112896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600" strike="noStrike" u="none">
                <a:solidFill>
                  <a:srgbClr val="000000"/>
                </a:solidFill>
                <a:uFillTx/>
                <a:latin typeface="Times New Roman"/>
              </a:rPr>
              <a:t>Highlights</a:t>
            </a:r>
            <a:endParaRPr b="0" lang="en-GB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"/>
          <p:cNvSpPr txBox="1"/>
          <p:nvPr/>
        </p:nvSpPr>
        <p:spPr>
          <a:xfrm>
            <a:off x="639360" y="4475880"/>
            <a:ext cx="8559720" cy="68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Total energy convergence achieved at 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TexMaths Symbols"/>
              </a:rPr>
              <a:t>E</a:t>
            </a:r>
            <a:r>
              <a:rPr b="0" lang="en-GB" sz="1400" strike="noStrike" u="none" baseline="-8000">
                <a:solidFill>
                  <a:srgbClr val="666666"/>
                </a:solidFill>
                <a:uFillTx/>
                <a:latin typeface="TexMaths Symbols"/>
                <a:ea typeface="TexMaths Symbols"/>
              </a:rPr>
              <a:t>cut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Times New Roman"/>
              </a:rPr>
              <a:t> 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Times New Roman"/>
              </a:rPr>
              <a:t>= 800 eV</a:t>
            </a: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 using PBESol+DFTD3(BJ)  (&lt;1meV window) 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666666"/>
                </a:solidFill>
                <a:uFillTx/>
                <a:latin typeface="Times New Roman"/>
                <a:ea typeface="Source Han Sans SC"/>
              </a:rPr>
              <a:t>High cutoff needed due to oxygen content and structural disorder in C–S–H</a:t>
            </a:r>
            <a:endParaRPr b="0" lang="en-GB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7" dur="indefinite" restart="never" nodeType="tmRoot">
          <p:childTnLst>
            <p:seq>
              <p:cTn id="308" dur="indefinite" nodeType="mainSeq">
                <p:childTnLst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3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1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5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8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1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3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33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33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8" dur="10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3" dur="10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1657</TotalTime>
  <Application>LibreOffice/24.8.6.2$Linux_X86_64 LibreOffice_project/480$Build-2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2025-04-17T10:32:22Z</dcterms:created>
  <dc:creator/>
  <dc:description/>
  <dc:language>en-GB</dc:language>
  <cp:lastModifiedBy/>
  <dcterms:modified xsi:type="dcterms:W3CDTF">2025-05-09T01:06:54Z</dcterms:modified>
  <cp:revision>51</cp:revision>
  <dc:subject/>
  <dc:title/>
</cp:coreProperties>
</file>